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p:restoredTop sz="94712"/>
  </p:normalViewPr>
  <p:slideViewPr>
    <p:cSldViewPr snapToGrid="0" snapToObjects="1">
      <p:cViewPr varScale="1">
        <p:scale>
          <a:sx n="86" d="100"/>
          <a:sy n="86" d="100"/>
        </p:scale>
        <p:origin x="216"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_tradnl" smtClean="0"/>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12/5/17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_tradnl" smtClean="0"/>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_tradnl" smtClean="0"/>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los estilos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_tradnl" smtClean="0"/>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_tradnl" smtClean="0"/>
              <a:t>Haga clic para modificar los estilos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_tradnl" smtClean="0"/>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_tradnl" smtClean="0"/>
              <a:t>Haga clic para modificar los estilos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_tradnl"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_tradnl" smtClean="0"/>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_tradnl" smtClean="0"/>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_tradnl" smtClean="0"/>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_tradnl" smtClean="0"/>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12/5/17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144683788"/>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 id="21474839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28603" y="1663910"/>
            <a:ext cx="9374420" cy="1522894"/>
          </a:xfrm>
        </p:spPr>
        <p:txBody>
          <a:bodyPr/>
          <a:lstStyle/>
          <a:p>
            <a:r>
              <a:rPr lang="es-ES_tradnl" dirty="0" smtClean="0"/>
              <a:t>¿Por qué unirse a la iglesia?</a:t>
            </a:r>
            <a:endParaRPr lang="es-ES_tradnl" dirty="0"/>
          </a:p>
        </p:txBody>
      </p:sp>
      <p:sp>
        <p:nvSpPr>
          <p:cNvPr id="3" name="Subtítulo 2"/>
          <p:cNvSpPr>
            <a:spLocks noGrp="1"/>
          </p:cNvSpPr>
          <p:nvPr>
            <p:ph type="subTitle" idx="1"/>
          </p:nvPr>
        </p:nvSpPr>
        <p:spPr>
          <a:xfrm>
            <a:off x="3327817" y="3996267"/>
            <a:ext cx="8235166" cy="1388534"/>
          </a:xfrm>
        </p:spPr>
        <p:txBody>
          <a:bodyPr>
            <a:noAutofit/>
          </a:bodyPr>
          <a:lstStyle/>
          <a:p>
            <a:r>
              <a:rPr lang="es-ES_tradnl" sz="2800" dirty="0" smtClean="0"/>
              <a:t>“Alabando </a:t>
            </a:r>
            <a:r>
              <a:rPr lang="es-ES_tradnl" sz="2800" dirty="0"/>
              <a:t>a Dios, y teniendo favor con todo el pueblo. Y el Señor añadía cada día a la iglesia los que habían de ser </a:t>
            </a:r>
            <a:r>
              <a:rPr lang="es-ES_tradnl" sz="2800" dirty="0" smtClean="0"/>
              <a:t>salvos”.</a:t>
            </a:r>
          </a:p>
          <a:p>
            <a:r>
              <a:rPr lang="es-ES_tradnl" sz="2800" dirty="0"/>
              <a:t>Hechos 2:47</a:t>
            </a:r>
          </a:p>
          <a:p>
            <a:endParaRPr lang="es-ES_tradnl" sz="2800" dirty="0"/>
          </a:p>
        </p:txBody>
      </p:sp>
    </p:spTree>
    <p:extLst>
      <p:ext uri="{BB962C8B-B14F-4D97-AF65-F5344CB8AC3E}">
        <p14:creationId xmlns:p14="http://schemas.microsoft.com/office/powerpoint/2010/main" val="665306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smtClean="0"/>
              <a:t>Razones para unirse a la iglesia</a:t>
            </a:r>
            <a:endParaRPr lang="es-ES_tradnl" sz="5400" dirty="0"/>
          </a:p>
        </p:txBody>
      </p:sp>
      <p:sp>
        <p:nvSpPr>
          <p:cNvPr id="5" name="Título 1"/>
          <p:cNvSpPr>
            <a:spLocks noGrp="1"/>
          </p:cNvSpPr>
          <p:nvPr>
            <p:ph idx="1"/>
          </p:nvPr>
        </p:nvSpPr>
        <p:spPr>
          <a:xfrm>
            <a:off x="1679182" y="2263515"/>
            <a:ext cx="10018713" cy="4751880"/>
          </a:xfrm>
        </p:spPr>
        <p:txBody>
          <a:bodyPr>
            <a:noAutofit/>
          </a:bodyPr>
          <a:lstStyle/>
          <a:p>
            <a:pPr defTabSz="914400">
              <a:spcBef>
                <a:spcPts val="0"/>
              </a:spcBef>
              <a:spcAft>
                <a:spcPts val="0"/>
              </a:spcAft>
              <a:buClrTx/>
              <a:buSzTx/>
            </a:pPr>
            <a:r>
              <a:rPr lang="es-ES_tradnl" sz="4800" dirty="0" smtClean="0"/>
              <a:t>6. ¿Por qué debo incorporarme a la iglesia?</a:t>
            </a:r>
          </a:p>
          <a:p>
            <a:pPr marL="0" indent="0">
              <a:spcBef>
                <a:spcPts val="0"/>
              </a:spcBef>
              <a:spcAft>
                <a:spcPts val="0"/>
              </a:spcAft>
              <a:buNone/>
            </a:pPr>
            <a:r>
              <a:rPr lang="es-ES_tradnl" sz="4800" dirty="0"/>
              <a:t> </a:t>
            </a:r>
            <a:r>
              <a:rPr lang="es-ES_tradnl" sz="4800" dirty="0" smtClean="0"/>
              <a:t> </a:t>
            </a:r>
            <a:r>
              <a:rPr lang="es-ES_tradnl" sz="4800" dirty="0"/>
              <a:t>c. Para capacitarme mejor a fin de </a:t>
            </a:r>
            <a:r>
              <a:rPr lang="es-ES_tradnl" sz="4800" dirty="0" smtClean="0"/>
              <a:t>   </a:t>
            </a:r>
          </a:p>
          <a:p>
            <a:pPr marL="0" indent="0">
              <a:spcBef>
                <a:spcPts val="0"/>
              </a:spcBef>
              <a:spcAft>
                <a:spcPts val="0"/>
              </a:spcAft>
              <a:buNone/>
            </a:pPr>
            <a:r>
              <a:rPr lang="es-ES_tradnl" sz="4800" dirty="0"/>
              <a:t> </a:t>
            </a:r>
            <a:r>
              <a:rPr lang="es-ES_tradnl" sz="4800" dirty="0" smtClean="0"/>
              <a:t>    cumplir </a:t>
            </a:r>
            <a:r>
              <a:rPr lang="es-ES_tradnl" sz="4800" dirty="0"/>
              <a:t>la comisión de Cristo de </a:t>
            </a:r>
            <a:r>
              <a:rPr lang="es-ES_tradnl" sz="4800" dirty="0" smtClean="0"/>
              <a:t> </a:t>
            </a:r>
          </a:p>
          <a:p>
            <a:pPr marL="0" indent="0">
              <a:spcBef>
                <a:spcPts val="0"/>
              </a:spcBef>
              <a:spcAft>
                <a:spcPts val="0"/>
              </a:spcAft>
              <a:buNone/>
            </a:pPr>
            <a:r>
              <a:rPr lang="es-ES_tradnl" sz="4800" dirty="0"/>
              <a:t> </a:t>
            </a:r>
            <a:r>
              <a:rPr lang="es-ES_tradnl" sz="4800" dirty="0" smtClean="0"/>
              <a:t>    llevar </a:t>
            </a:r>
            <a:r>
              <a:rPr lang="es-ES_tradnl" sz="4800" dirty="0"/>
              <a:t>el Evangelio a todo el mundo. </a:t>
            </a:r>
            <a:endParaRPr lang="es-ES_tradnl" sz="4800" dirty="0" smtClean="0"/>
          </a:p>
          <a:p>
            <a:pPr marL="0" indent="0">
              <a:spcBef>
                <a:spcPts val="0"/>
              </a:spcBef>
              <a:spcAft>
                <a:spcPts val="0"/>
              </a:spcAft>
              <a:buNone/>
            </a:pPr>
            <a:r>
              <a:rPr lang="es-ES_tradnl" sz="4800" dirty="0"/>
              <a:t> </a:t>
            </a:r>
            <a:r>
              <a:rPr lang="es-ES_tradnl" sz="4800" dirty="0" smtClean="0"/>
              <a:t>    Mat </a:t>
            </a:r>
            <a:r>
              <a:rPr lang="es-ES_tradnl" sz="4800" dirty="0"/>
              <a:t>28: 18-20. </a:t>
            </a:r>
          </a:p>
          <a:p>
            <a:pPr defTabSz="914400">
              <a:spcBef>
                <a:spcPts val="0"/>
              </a:spcBef>
              <a:spcAft>
                <a:spcPts val="0"/>
              </a:spcAft>
              <a:buClrTx/>
              <a:buSzTx/>
            </a:pPr>
            <a:endParaRPr lang="es-ES_tradnl" sz="4800" dirty="0"/>
          </a:p>
        </p:txBody>
      </p:sp>
    </p:spTree>
    <p:extLst>
      <p:ext uri="{BB962C8B-B14F-4D97-AF65-F5344CB8AC3E}">
        <p14:creationId xmlns:p14="http://schemas.microsoft.com/office/powerpoint/2010/main" val="1395230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smtClean="0"/>
              <a:t>Razones para unirse a la iglesia</a:t>
            </a:r>
            <a:endParaRPr lang="es-ES_tradnl" sz="5400" dirty="0"/>
          </a:p>
        </p:txBody>
      </p:sp>
      <p:sp>
        <p:nvSpPr>
          <p:cNvPr id="5" name="Título 1"/>
          <p:cNvSpPr>
            <a:spLocks noGrp="1"/>
          </p:cNvSpPr>
          <p:nvPr>
            <p:ph idx="1"/>
          </p:nvPr>
        </p:nvSpPr>
        <p:spPr>
          <a:xfrm>
            <a:off x="1679182" y="2098623"/>
            <a:ext cx="10018713" cy="3882451"/>
          </a:xfrm>
        </p:spPr>
        <p:txBody>
          <a:bodyPr>
            <a:noAutofit/>
          </a:bodyPr>
          <a:lstStyle/>
          <a:p>
            <a:r>
              <a:rPr lang="es-ES_tradnl" sz="4800" dirty="0"/>
              <a:t>7. Jesús es la puerta del rebaño y si entro por la puerta, seré salvo. </a:t>
            </a:r>
            <a:endParaRPr lang="es-ES_tradnl" sz="4800" dirty="0" smtClean="0"/>
          </a:p>
          <a:p>
            <a:pPr marL="0" indent="0">
              <a:buNone/>
            </a:pPr>
            <a:r>
              <a:rPr lang="es-ES_tradnl" sz="4800" dirty="0"/>
              <a:t> </a:t>
            </a:r>
            <a:r>
              <a:rPr lang="es-ES_tradnl" sz="4800" dirty="0" smtClean="0"/>
              <a:t>  Juan </a:t>
            </a:r>
            <a:r>
              <a:rPr lang="es-ES_tradnl" sz="4800" dirty="0"/>
              <a:t>10: 9. </a:t>
            </a:r>
          </a:p>
          <a:p>
            <a:pPr defTabSz="914400">
              <a:spcBef>
                <a:spcPts val="0"/>
              </a:spcBef>
              <a:spcAft>
                <a:spcPts val="0"/>
              </a:spcAft>
              <a:buClrTx/>
              <a:buSzTx/>
            </a:pPr>
            <a:endParaRPr lang="es-ES_tradnl" sz="4800" dirty="0"/>
          </a:p>
        </p:txBody>
      </p:sp>
    </p:spTree>
    <p:extLst>
      <p:ext uri="{BB962C8B-B14F-4D97-AF65-F5344CB8AC3E}">
        <p14:creationId xmlns:p14="http://schemas.microsoft.com/office/powerpoint/2010/main" val="209283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smtClean="0"/>
              <a:t>Razones para unirse a la iglesia</a:t>
            </a:r>
            <a:endParaRPr lang="es-ES_tradnl" sz="5400" dirty="0"/>
          </a:p>
        </p:txBody>
      </p:sp>
      <p:sp>
        <p:nvSpPr>
          <p:cNvPr id="5" name="Título 1"/>
          <p:cNvSpPr>
            <a:spLocks noGrp="1"/>
          </p:cNvSpPr>
          <p:nvPr>
            <p:ph idx="1"/>
          </p:nvPr>
        </p:nvSpPr>
        <p:spPr>
          <a:xfrm>
            <a:off x="1679182" y="2083634"/>
            <a:ext cx="10018713" cy="3927421"/>
          </a:xfrm>
        </p:spPr>
        <p:txBody>
          <a:bodyPr>
            <a:noAutofit/>
          </a:bodyPr>
          <a:lstStyle/>
          <a:p>
            <a:r>
              <a:rPr lang="es-ES_tradnl" sz="4800" dirty="0"/>
              <a:t>8. Jesús es el Buen Pastor y yo quiero pertenecer a su </a:t>
            </a:r>
            <a:r>
              <a:rPr lang="es-ES_tradnl" sz="4800" dirty="0" smtClean="0"/>
              <a:t>rebaño.</a:t>
            </a:r>
          </a:p>
          <a:p>
            <a:pPr marL="0" indent="0">
              <a:buNone/>
            </a:pPr>
            <a:r>
              <a:rPr lang="es-ES_tradnl" sz="4800" dirty="0"/>
              <a:t> </a:t>
            </a:r>
            <a:r>
              <a:rPr lang="es-ES_tradnl" sz="4800" dirty="0" smtClean="0"/>
              <a:t>                                                   Juan </a:t>
            </a:r>
            <a:r>
              <a:rPr lang="es-ES_tradnl" sz="4800" dirty="0"/>
              <a:t>10: 16. </a:t>
            </a:r>
          </a:p>
        </p:txBody>
      </p:sp>
    </p:spTree>
    <p:extLst>
      <p:ext uri="{BB962C8B-B14F-4D97-AF65-F5344CB8AC3E}">
        <p14:creationId xmlns:p14="http://schemas.microsoft.com/office/powerpoint/2010/main" val="67404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664192" y="610850"/>
            <a:ext cx="10208018" cy="978108"/>
          </a:xfrm>
        </p:spPr>
        <p:txBody>
          <a:bodyPr>
            <a:normAutofit fontScale="90000"/>
          </a:bodyPr>
          <a:lstStyle/>
          <a:p>
            <a:pPr algn="l"/>
            <a:r>
              <a:rPr lang="es-ES_tradnl" sz="5400" dirty="0" smtClean="0"/>
              <a:t>La obra de </a:t>
            </a:r>
            <a:r>
              <a:rPr lang="es-ES_tradnl" sz="5400" smtClean="0"/>
              <a:t>los miembros de la iglesia</a:t>
            </a:r>
            <a:endParaRPr lang="es-ES_tradnl" sz="5400" dirty="0"/>
          </a:p>
        </p:txBody>
      </p:sp>
      <p:sp>
        <p:nvSpPr>
          <p:cNvPr id="6" name="Título 1"/>
          <p:cNvSpPr>
            <a:spLocks noGrp="1"/>
          </p:cNvSpPr>
          <p:nvPr>
            <p:ph idx="1"/>
          </p:nvPr>
        </p:nvSpPr>
        <p:spPr>
          <a:xfrm>
            <a:off x="1679182" y="2083634"/>
            <a:ext cx="10018713" cy="3927421"/>
          </a:xfrm>
        </p:spPr>
        <p:txBody>
          <a:bodyPr>
            <a:noAutofit/>
          </a:bodyPr>
          <a:lstStyle/>
          <a:p>
            <a:r>
              <a:rPr lang="es-ES_tradnl" sz="4800" dirty="0"/>
              <a:t>9. Al ir los discípulos por todo el mundo predicando el Evangelio que más debían hacer? </a:t>
            </a:r>
            <a:endParaRPr lang="es-ES_tradnl" sz="4800" dirty="0" smtClean="0"/>
          </a:p>
          <a:p>
            <a:pPr marL="0" indent="0">
              <a:buNone/>
            </a:pPr>
            <a:r>
              <a:rPr lang="es-ES_tradnl" sz="4800" dirty="0" smtClean="0"/>
              <a:t>                   Mat </a:t>
            </a:r>
            <a:r>
              <a:rPr lang="es-ES_tradnl" sz="4800" dirty="0"/>
              <a:t>18: </a:t>
            </a:r>
            <a:r>
              <a:rPr lang="es-ES_tradnl" sz="4800" dirty="0" smtClean="0"/>
              <a:t>19; </a:t>
            </a:r>
            <a:r>
              <a:rPr lang="es-ES_tradnl" sz="4800" dirty="0"/>
              <a:t>Mar. 16: 15, 16 </a:t>
            </a:r>
          </a:p>
        </p:txBody>
      </p:sp>
    </p:spTree>
    <p:extLst>
      <p:ext uri="{BB962C8B-B14F-4D97-AF65-F5344CB8AC3E}">
        <p14:creationId xmlns:p14="http://schemas.microsoft.com/office/powerpoint/2010/main" val="1104628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664192" y="610850"/>
            <a:ext cx="10208018" cy="978108"/>
          </a:xfrm>
        </p:spPr>
        <p:txBody>
          <a:bodyPr>
            <a:normAutofit fontScale="90000"/>
          </a:bodyPr>
          <a:lstStyle/>
          <a:p>
            <a:pPr algn="l"/>
            <a:r>
              <a:rPr lang="es-ES_tradnl" sz="5400" dirty="0" smtClean="0"/>
              <a:t>La obra de </a:t>
            </a:r>
            <a:r>
              <a:rPr lang="es-ES_tradnl" sz="5400" smtClean="0"/>
              <a:t>los miembros de la iglesia</a:t>
            </a:r>
            <a:endParaRPr lang="es-ES_tradnl" sz="5400" dirty="0"/>
          </a:p>
        </p:txBody>
      </p:sp>
      <p:sp>
        <p:nvSpPr>
          <p:cNvPr id="6" name="Título 1"/>
          <p:cNvSpPr>
            <a:spLocks noGrp="1"/>
          </p:cNvSpPr>
          <p:nvPr>
            <p:ph idx="1"/>
          </p:nvPr>
        </p:nvSpPr>
        <p:spPr>
          <a:xfrm>
            <a:off x="1679182" y="2083634"/>
            <a:ext cx="10018713" cy="3927421"/>
          </a:xfrm>
        </p:spPr>
        <p:txBody>
          <a:bodyPr>
            <a:noAutofit/>
          </a:bodyPr>
          <a:lstStyle/>
          <a:p>
            <a:r>
              <a:rPr lang="es-ES_tradnl" sz="4800" dirty="0"/>
              <a:t>10. Cuando Cornelio y su casa recibieron el don del Espíritu </a:t>
            </a:r>
            <a:r>
              <a:rPr lang="es-ES_tradnl" sz="4800" dirty="0" smtClean="0"/>
              <a:t>Santo</a:t>
            </a:r>
            <a:r>
              <a:rPr lang="es-ES_tradnl" sz="4800" dirty="0"/>
              <a:t>, qué preguntó Pedro? </a:t>
            </a:r>
            <a:endParaRPr lang="es-ES_tradnl" sz="4800" dirty="0" smtClean="0"/>
          </a:p>
          <a:p>
            <a:pPr marL="0" indent="0">
              <a:buNone/>
            </a:pPr>
            <a:r>
              <a:rPr lang="es-ES_tradnl" sz="4800" dirty="0"/>
              <a:t> </a:t>
            </a:r>
            <a:r>
              <a:rPr lang="es-ES_tradnl" sz="4800" dirty="0" smtClean="0"/>
              <a:t>                                         </a:t>
            </a:r>
            <a:r>
              <a:rPr lang="es-ES_tradnl" sz="4800" dirty="0" err="1" smtClean="0"/>
              <a:t>Hech</a:t>
            </a:r>
            <a:r>
              <a:rPr lang="es-ES_tradnl" sz="4800" dirty="0" smtClean="0"/>
              <a:t>. </a:t>
            </a:r>
            <a:r>
              <a:rPr lang="es-ES_tradnl" sz="4800" dirty="0"/>
              <a:t>10: 44-48 </a:t>
            </a:r>
          </a:p>
        </p:txBody>
      </p:sp>
    </p:spTree>
    <p:extLst>
      <p:ext uri="{BB962C8B-B14F-4D97-AF65-F5344CB8AC3E}">
        <p14:creationId xmlns:p14="http://schemas.microsoft.com/office/powerpoint/2010/main" val="233944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rmAutofit fontScale="90000"/>
          </a:bodyPr>
          <a:lstStyle/>
          <a:p>
            <a:pPr algn="l"/>
            <a:r>
              <a:rPr lang="es-ES_tradnl" sz="5400" dirty="0" smtClean="0"/>
              <a:t>La obra de </a:t>
            </a:r>
            <a:r>
              <a:rPr lang="es-ES_tradnl" sz="5400" smtClean="0"/>
              <a:t>los miembros de la iglesia</a:t>
            </a:r>
            <a:endParaRPr lang="es-ES_tradnl" sz="5400" dirty="0"/>
          </a:p>
        </p:txBody>
      </p:sp>
      <p:sp>
        <p:nvSpPr>
          <p:cNvPr id="5" name="Título 1"/>
          <p:cNvSpPr>
            <a:spLocks noGrp="1"/>
          </p:cNvSpPr>
          <p:nvPr>
            <p:ph idx="1"/>
          </p:nvPr>
        </p:nvSpPr>
        <p:spPr>
          <a:xfrm>
            <a:off x="1664192" y="2173573"/>
            <a:ext cx="10018713" cy="4766868"/>
          </a:xfrm>
        </p:spPr>
        <p:txBody>
          <a:bodyPr>
            <a:noAutofit/>
          </a:bodyPr>
          <a:lstStyle/>
          <a:p>
            <a:r>
              <a:rPr lang="es-ES_tradnl" sz="4800" dirty="0"/>
              <a:t>11. Qué contestaron Pablo y </a:t>
            </a:r>
            <a:r>
              <a:rPr lang="es-ES_tradnl" sz="4800" dirty="0" err="1"/>
              <a:t>Silas</a:t>
            </a:r>
            <a:r>
              <a:rPr lang="es-ES_tradnl" sz="4800" dirty="0"/>
              <a:t> al carcelero cuando él </a:t>
            </a:r>
            <a:r>
              <a:rPr lang="es-ES_tradnl" sz="4800" dirty="0" smtClean="0"/>
              <a:t>preguntó</a:t>
            </a:r>
            <a:r>
              <a:rPr lang="es-ES_tradnl" sz="4800" dirty="0"/>
              <a:t>, "Qué es menester que yo haga para ser salvo"? </a:t>
            </a:r>
            <a:endParaRPr lang="es-ES_tradnl" sz="4800" dirty="0" smtClean="0"/>
          </a:p>
          <a:p>
            <a:pPr marL="0" indent="0">
              <a:buNone/>
            </a:pPr>
            <a:r>
              <a:rPr lang="es-ES_tradnl" sz="4800" dirty="0"/>
              <a:t> </a:t>
            </a:r>
            <a:r>
              <a:rPr lang="es-ES_tradnl" sz="4800" dirty="0" smtClean="0"/>
              <a:t>                                       </a:t>
            </a:r>
            <a:r>
              <a:rPr lang="es-ES_tradnl" sz="4800" dirty="0" err="1" smtClean="0"/>
              <a:t>Hech</a:t>
            </a:r>
            <a:r>
              <a:rPr lang="es-ES_tradnl" sz="4800" dirty="0"/>
              <a:t>. </a:t>
            </a:r>
            <a:r>
              <a:rPr lang="es-ES_tradnl" sz="4800" dirty="0" smtClean="0"/>
              <a:t>16: </a:t>
            </a:r>
            <a:r>
              <a:rPr lang="es-ES_tradnl" sz="4800" dirty="0"/>
              <a:t>30, 31. </a:t>
            </a:r>
          </a:p>
          <a:p>
            <a:pPr marL="0" indent="0">
              <a:buNone/>
            </a:pPr>
            <a:r>
              <a:rPr lang="es-ES_tradnl" sz="4800" dirty="0" smtClean="0"/>
              <a:t>                                          </a:t>
            </a:r>
            <a:endParaRPr lang="es-ES_tradnl" sz="4800" dirty="0"/>
          </a:p>
        </p:txBody>
      </p:sp>
    </p:spTree>
    <p:extLst>
      <p:ext uri="{BB962C8B-B14F-4D97-AF65-F5344CB8AC3E}">
        <p14:creationId xmlns:p14="http://schemas.microsoft.com/office/powerpoint/2010/main" val="940636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rmAutofit fontScale="90000"/>
          </a:bodyPr>
          <a:lstStyle/>
          <a:p>
            <a:pPr algn="l"/>
            <a:r>
              <a:rPr lang="es-ES_tradnl" sz="5400" dirty="0" smtClean="0"/>
              <a:t>La obra de </a:t>
            </a:r>
            <a:r>
              <a:rPr lang="es-ES_tradnl" sz="5400" smtClean="0"/>
              <a:t>los miembros de la iglesia</a:t>
            </a:r>
            <a:endParaRPr lang="es-ES_tradnl" sz="5400" dirty="0"/>
          </a:p>
        </p:txBody>
      </p:sp>
      <p:sp>
        <p:nvSpPr>
          <p:cNvPr id="5" name="Título 1"/>
          <p:cNvSpPr>
            <a:spLocks noGrp="1"/>
          </p:cNvSpPr>
          <p:nvPr>
            <p:ph idx="1"/>
          </p:nvPr>
        </p:nvSpPr>
        <p:spPr>
          <a:xfrm>
            <a:off x="1664192" y="2173573"/>
            <a:ext cx="10018713" cy="4766868"/>
          </a:xfrm>
        </p:spPr>
        <p:txBody>
          <a:bodyPr>
            <a:noAutofit/>
          </a:bodyPr>
          <a:lstStyle/>
          <a:p>
            <a:r>
              <a:rPr lang="es-ES_tradnl" sz="4800" dirty="0" smtClean="0"/>
              <a:t>12. ¿Cómo demostró abiertamente el carcelero su fe en Jesucristo?  </a:t>
            </a:r>
          </a:p>
          <a:p>
            <a:pPr marL="0" indent="0">
              <a:buNone/>
            </a:pPr>
            <a:r>
              <a:rPr lang="es-ES_tradnl" sz="4800" dirty="0"/>
              <a:t> </a:t>
            </a:r>
            <a:r>
              <a:rPr lang="es-ES_tradnl" sz="4800" dirty="0" smtClean="0"/>
              <a:t>                                       </a:t>
            </a:r>
            <a:r>
              <a:rPr lang="es-ES_tradnl" sz="4800" dirty="0" err="1" smtClean="0"/>
              <a:t>Hech</a:t>
            </a:r>
            <a:r>
              <a:rPr lang="es-ES_tradnl" sz="4800" dirty="0"/>
              <a:t>. </a:t>
            </a:r>
            <a:r>
              <a:rPr lang="es-ES_tradnl" sz="4800" dirty="0" smtClean="0"/>
              <a:t>16: 33.</a:t>
            </a:r>
            <a:r>
              <a:rPr lang="es-ES_tradnl" sz="4800" dirty="0"/>
              <a:t> </a:t>
            </a:r>
          </a:p>
          <a:p>
            <a:pPr marL="0" indent="0">
              <a:buNone/>
            </a:pPr>
            <a:r>
              <a:rPr lang="es-ES_tradnl" sz="4800" dirty="0" smtClean="0"/>
              <a:t>                                          </a:t>
            </a:r>
            <a:endParaRPr lang="es-ES_tradnl" sz="4800" dirty="0"/>
          </a:p>
        </p:txBody>
      </p:sp>
    </p:spTree>
    <p:extLst>
      <p:ext uri="{BB962C8B-B14F-4D97-AF65-F5344CB8AC3E}">
        <p14:creationId xmlns:p14="http://schemas.microsoft.com/office/powerpoint/2010/main" val="1546277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rmAutofit/>
          </a:bodyPr>
          <a:lstStyle/>
          <a:p>
            <a:pPr algn="l"/>
            <a:r>
              <a:rPr lang="es-ES_tradnl" sz="5400" dirty="0" smtClean="0"/>
              <a:t>¿Cómo unirse a la iglesia?</a:t>
            </a:r>
            <a:endParaRPr lang="es-ES_tradnl" sz="5400" dirty="0"/>
          </a:p>
        </p:txBody>
      </p:sp>
      <p:sp>
        <p:nvSpPr>
          <p:cNvPr id="5" name="Título 1"/>
          <p:cNvSpPr>
            <a:spLocks noGrp="1"/>
          </p:cNvSpPr>
          <p:nvPr>
            <p:ph idx="1"/>
          </p:nvPr>
        </p:nvSpPr>
        <p:spPr>
          <a:xfrm>
            <a:off x="1664192" y="2173573"/>
            <a:ext cx="10018713" cy="4766868"/>
          </a:xfrm>
        </p:spPr>
        <p:txBody>
          <a:bodyPr>
            <a:noAutofit/>
          </a:bodyPr>
          <a:lstStyle/>
          <a:p>
            <a:r>
              <a:rPr lang="es-ES_tradnl" sz="4800" dirty="0"/>
              <a:t>13. ¿Cuál es la señal de entrada al reino espiritual de Cristo, O sea su iglesia? </a:t>
            </a:r>
            <a:endParaRPr lang="es-ES_tradnl" sz="4800" dirty="0" smtClean="0"/>
          </a:p>
          <a:p>
            <a:pPr marL="0" indent="0">
              <a:buNone/>
            </a:pPr>
            <a:r>
              <a:rPr lang="es-ES_tradnl" sz="4800" dirty="0"/>
              <a:t> </a:t>
            </a:r>
            <a:r>
              <a:rPr lang="es-ES_tradnl" sz="4800" dirty="0" smtClean="0"/>
              <a:t>                                            </a:t>
            </a:r>
            <a:r>
              <a:rPr lang="es-ES_tradnl" sz="4800" dirty="0" err="1" smtClean="0"/>
              <a:t>Hech</a:t>
            </a:r>
            <a:r>
              <a:rPr lang="es-ES_tradnl" sz="4800" dirty="0" smtClean="0"/>
              <a:t>. </a:t>
            </a:r>
            <a:r>
              <a:rPr lang="es-ES_tradnl" sz="4800" dirty="0"/>
              <a:t>2: 38. </a:t>
            </a:r>
          </a:p>
          <a:p>
            <a:pPr marL="0" indent="0">
              <a:buNone/>
            </a:pPr>
            <a:r>
              <a:rPr lang="es-ES_tradnl" sz="4800" dirty="0" smtClean="0"/>
              <a:t>                                          </a:t>
            </a:r>
            <a:endParaRPr lang="es-ES_tradnl" sz="4800" dirty="0"/>
          </a:p>
        </p:txBody>
      </p:sp>
    </p:spTree>
    <p:extLst>
      <p:ext uri="{BB962C8B-B14F-4D97-AF65-F5344CB8AC3E}">
        <p14:creationId xmlns:p14="http://schemas.microsoft.com/office/powerpoint/2010/main" val="1483385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rmAutofit/>
          </a:bodyPr>
          <a:lstStyle/>
          <a:p>
            <a:pPr algn="l"/>
            <a:r>
              <a:rPr lang="es-ES_tradnl" sz="5400" dirty="0" smtClean="0"/>
              <a:t>¿Cómo unirse a la iglesia?</a:t>
            </a:r>
            <a:endParaRPr lang="es-ES_tradnl" sz="5400" dirty="0"/>
          </a:p>
        </p:txBody>
      </p:sp>
      <p:sp>
        <p:nvSpPr>
          <p:cNvPr id="5" name="Título 1"/>
          <p:cNvSpPr>
            <a:spLocks noGrp="1"/>
          </p:cNvSpPr>
          <p:nvPr>
            <p:ph idx="1"/>
          </p:nvPr>
        </p:nvSpPr>
        <p:spPr>
          <a:xfrm>
            <a:off x="1753848" y="1843791"/>
            <a:ext cx="10408738" cy="5201586"/>
          </a:xfrm>
        </p:spPr>
        <p:txBody>
          <a:bodyPr>
            <a:noAutofit/>
          </a:bodyPr>
          <a:lstStyle/>
          <a:p>
            <a:r>
              <a:rPr lang="es-ES_tradnl" sz="3600" dirty="0"/>
              <a:t>"Cristo ha hecho del bautismo la señal de entrada a su reino espiritual. Ha hecho de él una condición positiva que todos deben cumplir si desean ser considerados bajo la autoridad del Padre, del Hijo y el Espíritu Santo. Antes que el hombre pueda hallar </a:t>
            </a:r>
            <a:r>
              <a:rPr lang="es-ES_tradnl" sz="3600" dirty="0" smtClean="0"/>
              <a:t>hogar </a:t>
            </a:r>
            <a:r>
              <a:rPr lang="es-ES_tradnl" sz="3600" dirty="0"/>
              <a:t>en iglesia antes de </a:t>
            </a:r>
            <a:r>
              <a:rPr lang="es-ES_tradnl" sz="3600" dirty="0" smtClean="0"/>
              <a:t>cruzar </a:t>
            </a:r>
            <a:r>
              <a:rPr lang="es-ES_tradnl" sz="3600" dirty="0"/>
              <a:t>el umbral del reino espiritual Dios, debe recibir la impresión del divino nombre "Jehová, justicia nuestra" </a:t>
            </a:r>
            <a:r>
              <a:rPr lang="es-ES_tradnl" sz="3600" dirty="0" smtClean="0"/>
              <a:t>(</a:t>
            </a:r>
            <a:r>
              <a:rPr lang="es-ES_tradnl" sz="3600" dirty="0" err="1" smtClean="0"/>
              <a:t>Jer</a:t>
            </a:r>
            <a:r>
              <a:rPr lang="es-ES_tradnl" sz="3600" dirty="0" smtClean="0"/>
              <a:t>. 23: 6) </a:t>
            </a:r>
            <a:r>
              <a:rPr lang="es-ES_tradnl" sz="3600" dirty="0"/>
              <a:t>(Joyas de los Testimonios, </a:t>
            </a:r>
            <a:r>
              <a:rPr lang="es-ES_tradnl" sz="3600" dirty="0" smtClean="0"/>
              <a:t>tomo 2, </a:t>
            </a:r>
            <a:r>
              <a:rPr lang="es-ES_tradnl" sz="3600" dirty="0"/>
              <a:t>pág. 389).    </a:t>
            </a:r>
          </a:p>
          <a:p>
            <a:pPr marL="0" indent="0">
              <a:buNone/>
            </a:pPr>
            <a:r>
              <a:rPr lang="es-ES_tradnl" sz="3600" dirty="0" smtClean="0"/>
              <a:t>                                          </a:t>
            </a:r>
            <a:endParaRPr lang="es-ES_tradnl" sz="3600" dirty="0"/>
          </a:p>
        </p:txBody>
      </p:sp>
    </p:spTree>
    <p:extLst>
      <p:ext uri="{BB962C8B-B14F-4D97-AF65-F5344CB8AC3E}">
        <p14:creationId xmlns:p14="http://schemas.microsoft.com/office/powerpoint/2010/main" val="10257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Autofit/>
          </a:bodyPr>
          <a:lstStyle/>
          <a:p>
            <a:pPr algn="l"/>
            <a:r>
              <a:rPr lang="es-ES_tradnl" dirty="0" smtClean="0"/>
              <a:t>Que los caminos de Dios sean </a:t>
            </a:r>
            <a:r>
              <a:rPr lang="es-ES_tradnl" smtClean="0"/>
              <a:t>vuestros caminos</a:t>
            </a:r>
            <a:endParaRPr lang="es-ES_tradnl" dirty="0"/>
          </a:p>
        </p:txBody>
      </p:sp>
      <p:sp>
        <p:nvSpPr>
          <p:cNvPr id="5" name="Título 1"/>
          <p:cNvSpPr>
            <a:spLocks noGrp="1"/>
          </p:cNvSpPr>
          <p:nvPr>
            <p:ph idx="1"/>
          </p:nvPr>
        </p:nvSpPr>
        <p:spPr>
          <a:xfrm>
            <a:off x="1753848" y="2368445"/>
            <a:ext cx="10408738" cy="4826833"/>
          </a:xfrm>
        </p:spPr>
        <p:txBody>
          <a:bodyPr>
            <a:noAutofit/>
          </a:bodyPr>
          <a:lstStyle/>
          <a:p>
            <a:r>
              <a:rPr lang="es-ES_tradnl" sz="4400" dirty="0"/>
              <a:t>1. "La iglesia es el medio señalado por Dios para la salvación de los hombres. Fue organizada para servir, y su misión es la de anunciar el Evangelio al mundo" </a:t>
            </a:r>
            <a:endParaRPr lang="es-ES_tradnl" sz="4400" dirty="0" smtClean="0"/>
          </a:p>
          <a:p>
            <a:pPr marL="0" indent="0">
              <a:buNone/>
            </a:pPr>
            <a:r>
              <a:rPr lang="es-ES_tradnl" sz="3200" dirty="0" smtClean="0"/>
              <a:t>    (</a:t>
            </a:r>
            <a:r>
              <a:rPr lang="es-ES_tradnl" sz="3200" dirty="0"/>
              <a:t>Los Hechos de los Apóstoles, pág. 9)</a:t>
            </a:r>
          </a:p>
          <a:p>
            <a:pPr marL="0" indent="0">
              <a:buNone/>
            </a:pPr>
            <a:r>
              <a:rPr lang="es-ES_tradnl" sz="4400" dirty="0" smtClean="0"/>
              <a:t> </a:t>
            </a:r>
            <a:r>
              <a:rPr lang="es-ES_tradnl" sz="4400" dirty="0"/>
              <a:t> </a:t>
            </a:r>
          </a:p>
          <a:p>
            <a:pPr marL="0" indent="0">
              <a:buNone/>
            </a:pPr>
            <a:r>
              <a:rPr lang="es-ES_tradnl" sz="4400" dirty="0" smtClean="0"/>
              <a:t>                                          </a:t>
            </a:r>
            <a:endParaRPr lang="es-ES_tradnl" sz="4400" dirty="0"/>
          </a:p>
        </p:txBody>
      </p:sp>
    </p:spTree>
    <p:extLst>
      <p:ext uri="{BB962C8B-B14F-4D97-AF65-F5344CB8AC3E}">
        <p14:creationId xmlns:p14="http://schemas.microsoft.com/office/powerpoint/2010/main" val="195054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93889" y="809467"/>
            <a:ext cx="9809134" cy="6205928"/>
          </a:xfrm>
        </p:spPr>
        <p:txBody>
          <a:bodyPr>
            <a:normAutofit/>
          </a:bodyPr>
          <a:lstStyle/>
          <a:p>
            <a:r>
              <a:rPr lang="es-ES_tradnl" sz="3400" dirty="0"/>
              <a:t>"Durante los siglos de tinieblas espirituales, la iglesia de Dios ha sido como una ciudad asentada en un monte. De siglo en siglo, a </a:t>
            </a:r>
            <a:r>
              <a:rPr lang="es-ES_tradnl" sz="3400" dirty="0" smtClean="0"/>
              <a:t>través </a:t>
            </a:r>
            <a:r>
              <a:rPr lang="es-ES_tradnl" sz="3400" dirty="0"/>
              <a:t>de las generaciones sucesivas, las doctrinas puras del cielo se han desarrollado dentro de </a:t>
            </a:r>
            <a:r>
              <a:rPr lang="es-ES_tradnl" sz="3400" dirty="0" smtClean="0"/>
              <a:t>ella. </a:t>
            </a:r>
            <a:r>
              <a:rPr lang="es-ES_tradnl" sz="3400" dirty="0"/>
              <a:t>Por débil e imperfecta que </a:t>
            </a:r>
            <a:r>
              <a:rPr lang="es-ES_tradnl" sz="3400" dirty="0" smtClean="0"/>
              <a:t>parezca</a:t>
            </a:r>
            <a:r>
              <a:rPr lang="es-ES_tradnl" sz="3400" dirty="0"/>
              <a:t>, la iglesia es el objeto al cual Dios dedica en un sentido especial su suprema consideración. Es el escenario de su gracia, en el cual se deleita en revelar su poder para transformar los </a:t>
            </a:r>
            <a:r>
              <a:rPr lang="es-ES_tradnl" sz="3400" dirty="0" smtClean="0"/>
              <a:t>corazones</a:t>
            </a:r>
            <a:r>
              <a:rPr lang="es-ES_tradnl" sz="3400" dirty="0"/>
              <a:t>" (Los Hechos de los </a:t>
            </a:r>
            <a:r>
              <a:rPr lang="es-ES_tradnl" sz="3400" dirty="0" smtClean="0"/>
              <a:t>Apóstoles</a:t>
            </a:r>
            <a:r>
              <a:rPr lang="es-ES_tradnl" sz="3400" dirty="0"/>
              <a:t>, pág. 11) </a:t>
            </a:r>
          </a:p>
          <a:p>
            <a:endParaRPr lang="es-ES_tradnl" sz="3400" dirty="0"/>
          </a:p>
        </p:txBody>
      </p:sp>
    </p:spTree>
    <p:extLst>
      <p:ext uri="{BB962C8B-B14F-4D97-AF65-F5344CB8AC3E}">
        <p14:creationId xmlns:p14="http://schemas.microsoft.com/office/powerpoint/2010/main" val="673015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Autofit/>
          </a:bodyPr>
          <a:lstStyle/>
          <a:p>
            <a:pPr algn="l"/>
            <a:r>
              <a:rPr lang="es-ES_tradnl" dirty="0" smtClean="0"/>
              <a:t>Que los caminos de Dios sean </a:t>
            </a:r>
            <a:r>
              <a:rPr lang="es-ES_tradnl" smtClean="0"/>
              <a:t>vuestros caminos</a:t>
            </a:r>
            <a:endParaRPr lang="es-ES_tradnl" dirty="0"/>
          </a:p>
        </p:txBody>
      </p:sp>
      <p:sp>
        <p:nvSpPr>
          <p:cNvPr id="5" name="Título 1"/>
          <p:cNvSpPr>
            <a:spLocks noGrp="1"/>
          </p:cNvSpPr>
          <p:nvPr>
            <p:ph idx="1"/>
          </p:nvPr>
        </p:nvSpPr>
        <p:spPr>
          <a:xfrm>
            <a:off x="1783262" y="3882452"/>
            <a:ext cx="10408738" cy="2533338"/>
          </a:xfrm>
        </p:spPr>
        <p:txBody>
          <a:bodyPr>
            <a:noAutofit/>
          </a:bodyPr>
          <a:lstStyle/>
          <a:p>
            <a:r>
              <a:rPr lang="es-ES_tradnl" sz="4800" dirty="0"/>
              <a:t>2. "La iglesia es la fortaleza de Dios, su ciudad de refugio, que él sostiene en un mundo en rebelión</a:t>
            </a:r>
            <a:r>
              <a:rPr lang="es-ES_tradnl" sz="4800" dirty="0" smtClean="0"/>
              <a:t>'’</a:t>
            </a:r>
          </a:p>
          <a:p>
            <a:pPr marL="0" indent="0">
              <a:buNone/>
            </a:pPr>
            <a:r>
              <a:rPr lang="es-ES_tradnl" sz="4000" dirty="0"/>
              <a:t>(Los Hechos de los Apóstoles, pág. 9)</a:t>
            </a:r>
          </a:p>
          <a:p>
            <a:pPr marL="0" indent="0">
              <a:buNone/>
            </a:pPr>
            <a:endParaRPr lang="es-ES_tradnl" sz="4800" dirty="0"/>
          </a:p>
          <a:p>
            <a:pPr marL="0" indent="0">
              <a:buNone/>
            </a:pPr>
            <a:r>
              <a:rPr lang="es-ES_tradnl" sz="4800" dirty="0"/>
              <a:t>   </a:t>
            </a:r>
          </a:p>
          <a:p>
            <a:pPr marL="0" indent="0">
              <a:buNone/>
            </a:pPr>
            <a:r>
              <a:rPr lang="es-ES_tradnl" sz="4800" dirty="0" smtClean="0"/>
              <a:t>                                          </a:t>
            </a:r>
            <a:endParaRPr lang="es-ES_tradnl" sz="4800" dirty="0"/>
          </a:p>
        </p:txBody>
      </p:sp>
    </p:spTree>
    <p:extLst>
      <p:ext uri="{BB962C8B-B14F-4D97-AF65-F5344CB8AC3E}">
        <p14:creationId xmlns:p14="http://schemas.microsoft.com/office/powerpoint/2010/main" val="1996845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10208018" cy="978108"/>
          </a:xfrm>
        </p:spPr>
        <p:txBody>
          <a:bodyPr>
            <a:noAutofit/>
          </a:bodyPr>
          <a:lstStyle/>
          <a:p>
            <a:pPr algn="l"/>
            <a:r>
              <a:rPr lang="es-ES_tradnl" dirty="0" smtClean="0"/>
              <a:t>Que los caminos de Dios sean </a:t>
            </a:r>
            <a:r>
              <a:rPr lang="es-ES_tradnl" smtClean="0"/>
              <a:t>vuestros caminos</a:t>
            </a:r>
            <a:endParaRPr lang="es-ES_tradnl" dirty="0"/>
          </a:p>
        </p:txBody>
      </p:sp>
      <p:sp>
        <p:nvSpPr>
          <p:cNvPr id="5" name="Título 1"/>
          <p:cNvSpPr>
            <a:spLocks noGrp="1"/>
          </p:cNvSpPr>
          <p:nvPr>
            <p:ph idx="1"/>
          </p:nvPr>
        </p:nvSpPr>
        <p:spPr>
          <a:xfrm>
            <a:off x="1618372" y="4077324"/>
            <a:ext cx="10408738" cy="2533338"/>
          </a:xfrm>
        </p:spPr>
        <p:txBody>
          <a:bodyPr>
            <a:noAutofit/>
          </a:bodyPr>
          <a:lstStyle/>
          <a:p>
            <a:r>
              <a:rPr lang="es-ES_tradnl" sz="4000" dirty="0"/>
              <a:t>3. "Desde el principio Dios ha obrado por medio de su pueblo para proporcionar bendición al mundo. Todo aquel en cuyo corazón habite Cristo, todo aquel que quiera revelar su amor al mundo, es colaborador con Dios para la bendición de la humanidad" (Id., pág. 12) </a:t>
            </a:r>
          </a:p>
          <a:p>
            <a:pPr marL="0" indent="0">
              <a:buNone/>
            </a:pPr>
            <a:endParaRPr lang="es-ES_tradnl" sz="4000" dirty="0"/>
          </a:p>
          <a:p>
            <a:pPr marL="0" indent="0">
              <a:buNone/>
            </a:pPr>
            <a:r>
              <a:rPr lang="es-ES_tradnl" sz="4000" dirty="0"/>
              <a:t>   </a:t>
            </a:r>
          </a:p>
          <a:p>
            <a:pPr marL="0" indent="0">
              <a:buNone/>
            </a:pPr>
            <a:r>
              <a:rPr lang="es-ES_tradnl" sz="4000" dirty="0" smtClean="0"/>
              <a:t>                                          </a:t>
            </a:r>
            <a:endParaRPr lang="es-ES_tradnl" sz="4000" dirty="0"/>
          </a:p>
        </p:txBody>
      </p:sp>
    </p:spTree>
    <p:extLst>
      <p:ext uri="{BB962C8B-B14F-4D97-AF65-F5344CB8AC3E}">
        <p14:creationId xmlns:p14="http://schemas.microsoft.com/office/powerpoint/2010/main" val="2013393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664192" y="610850"/>
            <a:ext cx="10208018" cy="978108"/>
          </a:xfrm>
        </p:spPr>
        <p:txBody>
          <a:bodyPr>
            <a:noAutofit/>
          </a:bodyPr>
          <a:lstStyle/>
          <a:p>
            <a:pPr algn="l"/>
            <a:r>
              <a:rPr lang="es-ES_tradnl" dirty="0" smtClean="0"/>
              <a:t>Que los caminos de Dios sean </a:t>
            </a:r>
            <a:r>
              <a:rPr lang="es-ES_tradnl" smtClean="0"/>
              <a:t>vuestros caminos</a:t>
            </a:r>
            <a:endParaRPr lang="es-ES_tradnl" dirty="0"/>
          </a:p>
        </p:txBody>
      </p:sp>
      <p:sp>
        <p:nvSpPr>
          <p:cNvPr id="6" name="Título 1"/>
          <p:cNvSpPr>
            <a:spLocks noGrp="1"/>
          </p:cNvSpPr>
          <p:nvPr>
            <p:ph idx="1"/>
          </p:nvPr>
        </p:nvSpPr>
        <p:spPr>
          <a:xfrm>
            <a:off x="1708312" y="3942412"/>
            <a:ext cx="10408738" cy="2533338"/>
          </a:xfrm>
        </p:spPr>
        <p:txBody>
          <a:bodyPr>
            <a:noAutofit/>
          </a:bodyPr>
          <a:lstStyle/>
          <a:p>
            <a:r>
              <a:rPr lang="es-ES_tradnl" sz="4000" dirty="0"/>
              <a:t>4. El bautismo es la puerta de entrada a la iglesia. Pedro dijo en el día del Pentecostés "Arrepentíos y bautícese cada uno de vos otros en el nombre de Jesucristo para perdón de los pecados" (</a:t>
            </a:r>
            <a:r>
              <a:rPr lang="es-ES_tradnl" sz="4000" dirty="0" err="1"/>
              <a:t>Hech</a:t>
            </a:r>
            <a:r>
              <a:rPr lang="es-ES_tradnl" sz="4000" dirty="0"/>
              <a:t> 2: 38). El relato añade: "Y el Señor añadía cada día a la iglesia los que habían de ser salvos" (</a:t>
            </a:r>
            <a:r>
              <a:rPr lang="es-ES_tradnl" sz="4000" dirty="0" err="1"/>
              <a:t>Hech</a:t>
            </a:r>
            <a:r>
              <a:rPr lang="es-ES_tradnl" sz="4000" dirty="0"/>
              <a:t>. 2</a:t>
            </a:r>
            <a:r>
              <a:rPr lang="es-ES_tradnl" sz="4000" dirty="0" smtClean="0"/>
              <a:t>: 47).</a:t>
            </a:r>
            <a:r>
              <a:rPr lang="es-ES_tradnl" sz="4000" dirty="0"/>
              <a:t> </a:t>
            </a:r>
          </a:p>
          <a:p>
            <a:pPr marL="0" indent="0">
              <a:buNone/>
            </a:pPr>
            <a:endParaRPr lang="es-ES_tradnl" sz="4000" dirty="0"/>
          </a:p>
          <a:p>
            <a:pPr marL="0" indent="0">
              <a:buNone/>
            </a:pPr>
            <a:r>
              <a:rPr lang="es-ES_tradnl" sz="4000" dirty="0"/>
              <a:t>   </a:t>
            </a:r>
          </a:p>
          <a:p>
            <a:pPr marL="0" indent="0">
              <a:buNone/>
            </a:pPr>
            <a:r>
              <a:rPr lang="es-ES_tradnl" sz="4000" dirty="0" smtClean="0"/>
              <a:t>                                          </a:t>
            </a:r>
            <a:endParaRPr lang="es-ES_tradnl" sz="4000" dirty="0"/>
          </a:p>
        </p:txBody>
      </p:sp>
    </p:spTree>
    <p:extLst>
      <p:ext uri="{BB962C8B-B14F-4D97-AF65-F5344CB8AC3E}">
        <p14:creationId xmlns:p14="http://schemas.microsoft.com/office/powerpoint/2010/main" val="573273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38944" y="2951809"/>
            <a:ext cx="10018713" cy="3124201"/>
          </a:xfrm>
        </p:spPr>
        <p:txBody>
          <a:bodyPr>
            <a:noAutofit/>
          </a:bodyPr>
          <a:lstStyle/>
          <a:p>
            <a:r>
              <a:rPr lang="es-ES_tradnl" sz="3600" dirty="0"/>
              <a:t>5. </a:t>
            </a:r>
            <a:r>
              <a:rPr lang="es-ES_tradnl" sz="3600" dirty="0" smtClean="0"/>
              <a:t>Únicamente </a:t>
            </a:r>
            <a:r>
              <a:rPr lang="es-ES_tradnl" sz="3600" dirty="0"/>
              <a:t>por medio de un esfuerzo mancomunado el </a:t>
            </a:r>
            <a:r>
              <a:rPr lang="es-ES_tradnl" sz="3600" dirty="0" smtClean="0"/>
              <a:t>Evangelio </a:t>
            </a:r>
            <a:r>
              <a:rPr lang="es-ES_tradnl" sz="3600" dirty="0"/>
              <a:t>puede predicarse a todo el mundo y para dicho esfuerzo es </a:t>
            </a:r>
            <a:r>
              <a:rPr lang="es-ES_tradnl" sz="3600" dirty="0" smtClean="0"/>
              <a:t>necesaria </a:t>
            </a:r>
            <a:r>
              <a:rPr lang="es-ES_tradnl" sz="3600" dirty="0"/>
              <a:t>la organización de la iglesia. Por lo tanto, todos los que aman al Señor Jesús debieran unirse y trabajar por él. </a:t>
            </a:r>
            <a:r>
              <a:rPr lang="es-ES_tradnl" sz="3600" dirty="0" smtClean="0"/>
              <a:t>Esa unidad significa innegablemente </a:t>
            </a:r>
            <a:r>
              <a:rPr lang="es-ES_tradnl" sz="3600" dirty="0"/>
              <a:t>unirse a la iglesia para trabajar por </a:t>
            </a:r>
            <a:r>
              <a:rPr lang="es-ES_tradnl" sz="3600" dirty="0" smtClean="0"/>
              <a:t>el </a:t>
            </a:r>
            <a:r>
              <a:rPr lang="es-ES_tradnl" sz="3600" dirty="0"/>
              <a:t>Maestro.       </a:t>
            </a:r>
          </a:p>
          <a:p>
            <a:endParaRPr lang="es-ES_tradnl" sz="3600" dirty="0"/>
          </a:p>
        </p:txBody>
      </p:sp>
      <p:sp>
        <p:nvSpPr>
          <p:cNvPr id="4" name="Título 1"/>
          <p:cNvSpPr>
            <a:spLocks noGrp="1"/>
          </p:cNvSpPr>
          <p:nvPr>
            <p:ph type="title"/>
          </p:nvPr>
        </p:nvSpPr>
        <p:spPr>
          <a:xfrm>
            <a:off x="1664192" y="610850"/>
            <a:ext cx="10208018" cy="978108"/>
          </a:xfrm>
        </p:spPr>
        <p:txBody>
          <a:bodyPr>
            <a:noAutofit/>
          </a:bodyPr>
          <a:lstStyle/>
          <a:p>
            <a:pPr algn="l"/>
            <a:r>
              <a:rPr lang="es-ES_tradnl" dirty="0" smtClean="0"/>
              <a:t>Que los caminos de Dios sean </a:t>
            </a:r>
            <a:r>
              <a:rPr lang="es-ES_tradnl" smtClean="0"/>
              <a:t>vuestros caminos</a:t>
            </a:r>
            <a:endParaRPr lang="es-ES_tradnl" dirty="0"/>
          </a:p>
        </p:txBody>
      </p:sp>
    </p:spTree>
    <p:extLst>
      <p:ext uri="{BB962C8B-B14F-4D97-AF65-F5344CB8AC3E}">
        <p14:creationId xmlns:p14="http://schemas.microsoft.com/office/powerpoint/2010/main" val="1292850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4192" y="610850"/>
            <a:ext cx="9473499" cy="978108"/>
          </a:xfrm>
        </p:spPr>
        <p:txBody>
          <a:bodyPr>
            <a:normAutofit/>
          </a:bodyPr>
          <a:lstStyle/>
          <a:p>
            <a:pPr algn="l"/>
            <a:r>
              <a:rPr lang="es-ES_tradnl" sz="5400"/>
              <a:t>Una iglesia verdadera</a:t>
            </a:r>
          </a:p>
        </p:txBody>
      </p:sp>
      <p:sp>
        <p:nvSpPr>
          <p:cNvPr id="3" name="Marcador de contenido 2"/>
          <p:cNvSpPr>
            <a:spLocks noGrp="1"/>
          </p:cNvSpPr>
          <p:nvPr>
            <p:ph idx="1"/>
          </p:nvPr>
        </p:nvSpPr>
        <p:spPr>
          <a:xfrm>
            <a:off x="1694172" y="2337219"/>
            <a:ext cx="9533460" cy="3124201"/>
          </a:xfrm>
        </p:spPr>
        <p:txBody>
          <a:bodyPr>
            <a:normAutofit/>
          </a:bodyPr>
          <a:lstStyle/>
          <a:p>
            <a:r>
              <a:rPr lang="es-ES_tradnl" sz="4000" dirty="0" smtClean="0"/>
              <a:t>1</a:t>
            </a:r>
            <a:r>
              <a:rPr lang="es-ES_tradnl" sz="4000" dirty="0"/>
              <a:t>. La iglesia es el cuerpo de Cristo y tiene muchos miembros. </a:t>
            </a:r>
            <a:endParaRPr lang="es-ES_tradnl" sz="4000" dirty="0" smtClean="0"/>
          </a:p>
          <a:p>
            <a:pPr marL="0" indent="0">
              <a:buNone/>
            </a:pPr>
            <a:r>
              <a:rPr lang="es-ES_tradnl" sz="4000" dirty="0"/>
              <a:t> </a:t>
            </a:r>
            <a:r>
              <a:rPr lang="es-ES_tradnl" sz="4000" dirty="0" smtClean="0"/>
              <a:t>  1 </a:t>
            </a:r>
            <a:r>
              <a:rPr lang="es-ES_tradnl" sz="4000" dirty="0" err="1"/>
              <a:t>Cor</a:t>
            </a:r>
            <a:r>
              <a:rPr lang="es-ES_tradnl" sz="4000" dirty="0"/>
              <a:t>. 12: 12, 14, 18, 27. </a:t>
            </a:r>
          </a:p>
          <a:p>
            <a:endParaRPr lang="es-ES_tradnl" sz="4000" dirty="0"/>
          </a:p>
        </p:txBody>
      </p:sp>
    </p:spTree>
    <p:extLst>
      <p:ext uri="{BB962C8B-B14F-4D97-AF65-F5344CB8AC3E}">
        <p14:creationId xmlns:p14="http://schemas.microsoft.com/office/powerpoint/2010/main" val="185244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a:t>Una iglesia verdadera</a:t>
            </a:r>
          </a:p>
        </p:txBody>
      </p:sp>
      <p:sp>
        <p:nvSpPr>
          <p:cNvPr id="5" name="Marcador de contenido 2"/>
          <p:cNvSpPr>
            <a:spLocks noGrp="1"/>
          </p:cNvSpPr>
          <p:nvPr>
            <p:ph idx="1"/>
          </p:nvPr>
        </p:nvSpPr>
        <p:spPr>
          <a:xfrm>
            <a:off x="1694171" y="2833139"/>
            <a:ext cx="10118078" cy="2998033"/>
          </a:xfrm>
        </p:spPr>
        <p:txBody>
          <a:bodyPr>
            <a:noAutofit/>
          </a:bodyPr>
          <a:lstStyle/>
          <a:p>
            <a:pPr>
              <a:spcBef>
                <a:spcPts val="600"/>
              </a:spcBef>
              <a:spcAft>
                <a:spcPts val="0"/>
              </a:spcAft>
            </a:pPr>
            <a:r>
              <a:rPr lang="es-ES_tradnl" sz="3200" dirty="0"/>
              <a:t>2. La iglesia es un grupo organizado de creyentes que reconocen a Jesús como su jefe supremo. </a:t>
            </a:r>
            <a:endParaRPr lang="es-ES_tradnl" sz="3200" dirty="0" smtClean="0"/>
          </a:p>
          <a:p>
            <a:pPr marL="0" indent="0">
              <a:spcBef>
                <a:spcPts val="600"/>
              </a:spcBef>
              <a:spcAft>
                <a:spcPts val="0"/>
              </a:spcAft>
              <a:buNone/>
            </a:pPr>
            <a:r>
              <a:rPr lang="es-ES_tradnl" sz="3200" dirty="0" smtClean="0"/>
              <a:t>   a</a:t>
            </a:r>
            <a:r>
              <a:rPr lang="es-ES_tradnl" sz="3200" dirty="0"/>
              <a:t>. La iglesia es el cuerpo de Cristo. Efe. 1: 22, 23; Col. 1: 18. </a:t>
            </a:r>
            <a:endParaRPr lang="es-ES_tradnl" sz="3200" dirty="0" smtClean="0"/>
          </a:p>
          <a:p>
            <a:pPr marL="0" indent="0">
              <a:spcBef>
                <a:spcPts val="600"/>
              </a:spcBef>
              <a:spcAft>
                <a:spcPts val="0"/>
              </a:spcAft>
              <a:buNone/>
            </a:pPr>
            <a:r>
              <a:rPr lang="es-ES_tradnl" sz="3200" dirty="0" smtClean="0"/>
              <a:t>   b</a:t>
            </a:r>
            <a:r>
              <a:rPr lang="es-ES_tradnl" sz="3200" dirty="0"/>
              <a:t>. La cabeza de la iglesia es Cristo. Efe. 5: 23 Col. 1: 18. </a:t>
            </a:r>
            <a:endParaRPr lang="es-ES_tradnl" sz="3200" dirty="0" smtClean="0"/>
          </a:p>
          <a:p>
            <a:pPr marL="0" indent="0">
              <a:spcBef>
                <a:spcPts val="600"/>
              </a:spcBef>
              <a:spcAft>
                <a:spcPts val="0"/>
              </a:spcAft>
              <a:buNone/>
            </a:pPr>
            <a:r>
              <a:rPr lang="es-ES_tradnl" sz="3200" dirty="0" smtClean="0"/>
              <a:t>   c</a:t>
            </a:r>
            <a:r>
              <a:rPr lang="es-ES_tradnl" sz="3200" dirty="0"/>
              <a:t>. Los miembros de la iglesia son los miembros de su </a:t>
            </a:r>
            <a:r>
              <a:rPr lang="es-ES_tradnl" sz="3200" dirty="0" smtClean="0"/>
              <a:t>                   </a:t>
            </a:r>
          </a:p>
          <a:p>
            <a:pPr marL="0" indent="0">
              <a:spcBef>
                <a:spcPts val="600"/>
              </a:spcBef>
              <a:spcAft>
                <a:spcPts val="0"/>
              </a:spcAft>
              <a:buNone/>
            </a:pPr>
            <a:r>
              <a:rPr lang="es-ES_tradnl" sz="3200" dirty="0"/>
              <a:t> </a:t>
            </a:r>
            <a:r>
              <a:rPr lang="es-ES_tradnl" sz="3200" dirty="0" smtClean="0"/>
              <a:t>       cuerpo</a:t>
            </a:r>
            <a:r>
              <a:rPr lang="es-ES_tradnl" sz="3200" dirty="0"/>
              <a:t>. Efe. 5: 30.</a:t>
            </a:r>
          </a:p>
          <a:p>
            <a:pPr marL="0" indent="0">
              <a:spcBef>
                <a:spcPts val="600"/>
              </a:spcBef>
              <a:spcAft>
                <a:spcPts val="0"/>
              </a:spcAft>
              <a:buNone/>
            </a:pPr>
            <a:r>
              <a:rPr lang="es-ES_tradnl" sz="3200" dirty="0"/>
              <a:t> </a:t>
            </a:r>
          </a:p>
          <a:p>
            <a:pPr>
              <a:spcBef>
                <a:spcPts val="600"/>
              </a:spcBef>
              <a:spcAft>
                <a:spcPts val="0"/>
              </a:spcAft>
            </a:pPr>
            <a:endParaRPr lang="es-ES_tradnl" sz="3200" dirty="0"/>
          </a:p>
        </p:txBody>
      </p:sp>
    </p:spTree>
    <p:extLst>
      <p:ext uri="{BB962C8B-B14F-4D97-AF65-F5344CB8AC3E}">
        <p14:creationId xmlns:p14="http://schemas.microsoft.com/office/powerpoint/2010/main" val="50346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1584" y="2232284"/>
            <a:ext cx="10018713" cy="3124201"/>
          </a:xfrm>
        </p:spPr>
        <p:txBody>
          <a:bodyPr>
            <a:normAutofit/>
          </a:bodyPr>
          <a:lstStyle/>
          <a:p>
            <a:r>
              <a:rPr lang="es-ES_tradnl" sz="5400" dirty="0"/>
              <a:t>3. Cuántos miembros hay? </a:t>
            </a:r>
            <a:endParaRPr lang="es-ES_tradnl" sz="5400" dirty="0" smtClean="0"/>
          </a:p>
          <a:p>
            <a:pPr marL="0" indent="0">
              <a:buNone/>
            </a:pPr>
            <a:r>
              <a:rPr lang="es-ES_tradnl" sz="5400" dirty="0"/>
              <a:t> </a:t>
            </a:r>
            <a:r>
              <a:rPr lang="es-ES_tradnl" sz="5400" dirty="0" smtClean="0"/>
              <a:t>      1 </a:t>
            </a:r>
            <a:r>
              <a:rPr lang="es-ES_tradnl" sz="5400" dirty="0" err="1"/>
              <a:t>Cor</a:t>
            </a:r>
            <a:r>
              <a:rPr lang="es-ES_tradnl" sz="5400" dirty="0"/>
              <a:t>. 12: </a:t>
            </a:r>
            <a:r>
              <a:rPr lang="es-ES_tradnl" sz="5400" dirty="0" smtClean="0"/>
              <a:t>20. </a:t>
            </a:r>
            <a:endParaRPr lang="es-ES_tradnl" sz="5400" dirty="0"/>
          </a:p>
        </p:txBody>
      </p:sp>
      <p:sp>
        <p:nvSpPr>
          <p:cNvPr id="4" name="Título 1"/>
          <p:cNvSpPr>
            <a:spLocks noGrp="1"/>
          </p:cNvSpPr>
          <p:nvPr>
            <p:ph type="title"/>
          </p:nvPr>
        </p:nvSpPr>
        <p:spPr>
          <a:xfrm>
            <a:off x="1664192" y="610850"/>
            <a:ext cx="9473499" cy="978108"/>
          </a:xfrm>
        </p:spPr>
        <p:txBody>
          <a:bodyPr>
            <a:normAutofit/>
          </a:bodyPr>
          <a:lstStyle/>
          <a:p>
            <a:pPr algn="l"/>
            <a:r>
              <a:rPr lang="es-ES_tradnl" sz="5400"/>
              <a:t>Una iglesia verdadera</a:t>
            </a:r>
          </a:p>
        </p:txBody>
      </p:sp>
    </p:spTree>
    <p:extLst>
      <p:ext uri="{BB962C8B-B14F-4D97-AF65-F5344CB8AC3E}">
        <p14:creationId xmlns:p14="http://schemas.microsoft.com/office/powerpoint/2010/main" val="152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a:t>Una iglesia verdadera</a:t>
            </a:r>
          </a:p>
        </p:txBody>
      </p:sp>
      <p:sp>
        <p:nvSpPr>
          <p:cNvPr id="5" name="Título 1"/>
          <p:cNvSpPr>
            <a:spLocks noGrp="1"/>
          </p:cNvSpPr>
          <p:nvPr>
            <p:ph idx="1"/>
          </p:nvPr>
        </p:nvSpPr>
        <p:spPr/>
        <p:txBody>
          <a:bodyPr>
            <a:normAutofit/>
          </a:bodyPr>
          <a:lstStyle/>
          <a:p>
            <a:pPr defTabSz="914400">
              <a:spcBef>
                <a:spcPts val="0"/>
              </a:spcBef>
              <a:spcAft>
                <a:spcPts val="0"/>
              </a:spcAft>
              <a:buClrTx/>
              <a:buSzTx/>
            </a:pPr>
            <a:r>
              <a:rPr lang="es-ES_tradnl" sz="5400" dirty="0" smtClean="0"/>
              <a:t>4. ¿Cuántos cuerpos hay?</a:t>
            </a:r>
          </a:p>
          <a:p>
            <a:pPr marL="0" indent="0" defTabSz="914400">
              <a:spcBef>
                <a:spcPts val="0"/>
              </a:spcBef>
              <a:spcAft>
                <a:spcPts val="0"/>
              </a:spcAft>
              <a:buClrTx/>
              <a:buSzTx/>
              <a:buNone/>
            </a:pPr>
            <a:r>
              <a:rPr lang="es-ES_tradnl" sz="5400" dirty="0"/>
              <a:t> </a:t>
            </a:r>
            <a:r>
              <a:rPr lang="es-ES_tradnl" sz="5400" dirty="0" smtClean="0"/>
              <a:t>  1 </a:t>
            </a:r>
            <a:r>
              <a:rPr lang="es-ES_tradnl" sz="5400" dirty="0" err="1" smtClean="0"/>
              <a:t>Cor</a:t>
            </a:r>
            <a:r>
              <a:rPr lang="es-ES_tradnl" sz="5400" dirty="0" smtClean="0"/>
              <a:t>. 12: 12, 20.</a:t>
            </a:r>
            <a:endParaRPr lang="es-ES_tradnl" sz="5400" dirty="0"/>
          </a:p>
        </p:txBody>
      </p:sp>
    </p:spTree>
    <p:extLst>
      <p:ext uri="{BB962C8B-B14F-4D97-AF65-F5344CB8AC3E}">
        <p14:creationId xmlns:p14="http://schemas.microsoft.com/office/powerpoint/2010/main" val="201213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a:t>Una iglesia verdadera</a:t>
            </a:r>
          </a:p>
        </p:txBody>
      </p:sp>
      <p:sp>
        <p:nvSpPr>
          <p:cNvPr id="5" name="Título 1"/>
          <p:cNvSpPr>
            <a:spLocks noGrp="1"/>
          </p:cNvSpPr>
          <p:nvPr>
            <p:ph idx="1"/>
          </p:nvPr>
        </p:nvSpPr>
        <p:spPr>
          <a:xfrm>
            <a:off x="1484310" y="1873770"/>
            <a:ext cx="10018713" cy="4302176"/>
          </a:xfrm>
        </p:spPr>
        <p:txBody>
          <a:bodyPr>
            <a:noAutofit/>
          </a:bodyPr>
          <a:lstStyle/>
          <a:p>
            <a:pPr defTabSz="914400">
              <a:spcBef>
                <a:spcPts val="0"/>
              </a:spcBef>
              <a:spcAft>
                <a:spcPts val="0"/>
              </a:spcAft>
              <a:buClrTx/>
              <a:buSzTx/>
            </a:pPr>
            <a:r>
              <a:rPr lang="es-ES_tradnl" sz="5400" dirty="0" smtClean="0"/>
              <a:t>5. Si hemos de pertenecer a Cristo, a su cuerpo y a su iglesia, necesitamos llegar a ser uno de sus miembros.</a:t>
            </a:r>
          </a:p>
          <a:p>
            <a:pPr marL="0" indent="0" defTabSz="914400">
              <a:spcBef>
                <a:spcPts val="0"/>
              </a:spcBef>
              <a:spcAft>
                <a:spcPts val="0"/>
              </a:spcAft>
              <a:buClrTx/>
              <a:buSzTx/>
              <a:buNone/>
            </a:pPr>
            <a:r>
              <a:rPr lang="es-ES_tradnl" sz="5400" dirty="0"/>
              <a:t> </a:t>
            </a:r>
            <a:r>
              <a:rPr lang="es-ES_tradnl" sz="5400" dirty="0" smtClean="0"/>
              <a:t>   1 </a:t>
            </a:r>
            <a:r>
              <a:rPr lang="es-ES_tradnl" sz="5400" dirty="0" err="1" smtClean="0"/>
              <a:t>Cor</a:t>
            </a:r>
            <a:r>
              <a:rPr lang="es-ES_tradnl" sz="5400" dirty="0" smtClean="0"/>
              <a:t>. 12: 27.</a:t>
            </a:r>
            <a:endParaRPr lang="es-ES_tradnl" sz="5400" dirty="0"/>
          </a:p>
        </p:txBody>
      </p:sp>
    </p:spTree>
    <p:extLst>
      <p:ext uri="{BB962C8B-B14F-4D97-AF65-F5344CB8AC3E}">
        <p14:creationId xmlns:p14="http://schemas.microsoft.com/office/powerpoint/2010/main" val="67373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smtClean="0"/>
              <a:t>Razones para unirse a la iglesia</a:t>
            </a:r>
            <a:endParaRPr lang="es-ES_tradnl" sz="5400" dirty="0"/>
          </a:p>
        </p:txBody>
      </p:sp>
      <p:sp>
        <p:nvSpPr>
          <p:cNvPr id="5" name="Título 1"/>
          <p:cNvSpPr>
            <a:spLocks noGrp="1"/>
          </p:cNvSpPr>
          <p:nvPr>
            <p:ph idx="1"/>
          </p:nvPr>
        </p:nvSpPr>
        <p:spPr>
          <a:xfrm>
            <a:off x="1664192" y="2083633"/>
            <a:ext cx="10018713" cy="4826832"/>
          </a:xfrm>
        </p:spPr>
        <p:txBody>
          <a:bodyPr>
            <a:noAutofit/>
          </a:bodyPr>
          <a:lstStyle/>
          <a:p>
            <a:pPr defTabSz="914400">
              <a:spcBef>
                <a:spcPts val="0"/>
              </a:spcBef>
              <a:spcAft>
                <a:spcPts val="0"/>
              </a:spcAft>
              <a:buClrTx/>
              <a:buSzTx/>
            </a:pPr>
            <a:r>
              <a:rPr lang="es-ES_tradnl" sz="4800" dirty="0" smtClean="0"/>
              <a:t>6. ¿Por qué debo incorporarme a la iglesia?</a:t>
            </a:r>
          </a:p>
          <a:p>
            <a:pPr defTabSz="914400">
              <a:spcBef>
                <a:spcPts val="0"/>
              </a:spcBef>
              <a:spcAft>
                <a:spcPts val="0"/>
              </a:spcAft>
              <a:buClrTx/>
              <a:buSzTx/>
            </a:pPr>
            <a:r>
              <a:rPr lang="es-ES_tradnl" sz="4800" dirty="0"/>
              <a:t>a. Para tener la seguridad de que Jesús confesará mi nombre delante de su Padre, si yo lo </a:t>
            </a:r>
            <a:r>
              <a:rPr lang="es-ES_tradnl" sz="4800" dirty="0" smtClean="0"/>
              <a:t>confieso </a:t>
            </a:r>
            <a:r>
              <a:rPr lang="es-ES_tradnl" sz="4800" dirty="0"/>
              <a:t>delante de los hombres. Mat. 10: 32, 33. </a:t>
            </a:r>
          </a:p>
          <a:p>
            <a:pPr defTabSz="914400">
              <a:spcBef>
                <a:spcPts val="0"/>
              </a:spcBef>
              <a:spcAft>
                <a:spcPts val="0"/>
              </a:spcAft>
              <a:buClrTx/>
              <a:buSzTx/>
            </a:pPr>
            <a:endParaRPr lang="es-ES_tradnl" sz="4800" dirty="0"/>
          </a:p>
        </p:txBody>
      </p:sp>
    </p:spTree>
    <p:extLst>
      <p:ext uri="{BB962C8B-B14F-4D97-AF65-F5344CB8AC3E}">
        <p14:creationId xmlns:p14="http://schemas.microsoft.com/office/powerpoint/2010/main" val="43848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64192" y="610850"/>
            <a:ext cx="9473499" cy="978108"/>
          </a:xfrm>
        </p:spPr>
        <p:txBody>
          <a:bodyPr>
            <a:normAutofit/>
          </a:bodyPr>
          <a:lstStyle/>
          <a:p>
            <a:pPr algn="l"/>
            <a:r>
              <a:rPr lang="es-ES_tradnl" sz="5400" dirty="0" smtClean="0"/>
              <a:t>Razones para unirse a la iglesia</a:t>
            </a:r>
            <a:endParaRPr lang="es-ES_tradnl" sz="5400" dirty="0"/>
          </a:p>
        </p:txBody>
      </p:sp>
      <p:sp>
        <p:nvSpPr>
          <p:cNvPr id="5" name="Título 1"/>
          <p:cNvSpPr>
            <a:spLocks noGrp="1"/>
          </p:cNvSpPr>
          <p:nvPr>
            <p:ph idx="1"/>
          </p:nvPr>
        </p:nvSpPr>
        <p:spPr>
          <a:xfrm>
            <a:off x="1664192" y="2083633"/>
            <a:ext cx="10018713" cy="4826832"/>
          </a:xfrm>
        </p:spPr>
        <p:txBody>
          <a:bodyPr>
            <a:noAutofit/>
          </a:bodyPr>
          <a:lstStyle/>
          <a:p>
            <a:pPr defTabSz="914400">
              <a:spcBef>
                <a:spcPts val="0"/>
              </a:spcBef>
              <a:spcAft>
                <a:spcPts val="0"/>
              </a:spcAft>
              <a:buClrTx/>
              <a:buSzTx/>
            </a:pPr>
            <a:r>
              <a:rPr lang="es-ES_tradnl" sz="4800" dirty="0" smtClean="0"/>
              <a:t>6. ¿Por qué debo incorporarme a la iglesia?</a:t>
            </a:r>
          </a:p>
          <a:p>
            <a:pPr marL="0" indent="0" defTabSz="914400">
              <a:spcBef>
                <a:spcPts val="0"/>
              </a:spcBef>
              <a:spcAft>
                <a:spcPts val="0"/>
              </a:spcAft>
              <a:buClrTx/>
              <a:buSzTx/>
              <a:buNone/>
            </a:pPr>
            <a:r>
              <a:rPr lang="es-ES_tradnl" sz="4800" dirty="0"/>
              <a:t> </a:t>
            </a:r>
            <a:r>
              <a:rPr lang="es-ES_tradnl" sz="4800" dirty="0" smtClean="0"/>
              <a:t> b</a:t>
            </a:r>
            <a:r>
              <a:rPr lang="es-ES_tradnl" sz="4800" dirty="0"/>
              <a:t>. Para identificarme con </a:t>
            </a:r>
            <a:r>
              <a:rPr lang="es-ES_tradnl" sz="4800" dirty="0" smtClean="0"/>
              <a:t>Jesús </a:t>
            </a:r>
            <a:r>
              <a:rPr lang="es-ES_tradnl" sz="4800" dirty="0"/>
              <a:t>y su </a:t>
            </a:r>
            <a:r>
              <a:rPr lang="es-ES_tradnl" sz="4800" dirty="0" smtClean="0"/>
              <a:t> </a:t>
            </a:r>
          </a:p>
          <a:p>
            <a:pPr marL="0" indent="0" defTabSz="914400">
              <a:spcBef>
                <a:spcPts val="0"/>
              </a:spcBef>
              <a:spcAft>
                <a:spcPts val="0"/>
              </a:spcAft>
              <a:buClrTx/>
              <a:buSzTx/>
              <a:buNone/>
            </a:pPr>
            <a:r>
              <a:rPr lang="es-ES_tradnl" sz="4800" dirty="0"/>
              <a:t> </a:t>
            </a:r>
            <a:r>
              <a:rPr lang="es-ES_tradnl" sz="4800" dirty="0" smtClean="0"/>
              <a:t> pueblo </a:t>
            </a:r>
            <a:r>
              <a:rPr lang="es-ES_tradnl" sz="4800" dirty="0"/>
              <a:t>Mat. 12: 30. </a:t>
            </a:r>
          </a:p>
          <a:p>
            <a:pPr defTabSz="914400">
              <a:spcBef>
                <a:spcPts val="0"/>
              </a:spcBef>
              <a:spcAft>
                <a:spcPts val="0"/>
              </a:spcAft>
              <a:buClrTx/>
              <a:buSzTx/>
            </a:pPr>
            <a:endParaRPr lang="es-ES_tradnl" sz="4800" dirty="0"/>
          </a:p>
        </p:txBody>
      </p:sp>
    </p:spTree>
    <p:extLst>
      <p:ext uri="{BB962C8B-B14F-4D97-AF65-F5344CB8AC3E}">
        <p14:creationId xmlns:p14="http://schemas.microsoft.com/office/powerpoint/2010/main" val="1619613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123</TotalTime>
  <Words>1118</Words>
  <Application>Microsoft Macintosh PowerPoint</Application>
  <PresentationFormat>Panorámica</PresentationFormat>
  <Paragraphs>86</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Corbel</vt:lpstr>
      <vt:lpstr>Arial</vt:lpstr>
      <vt:lpstr>Parallax</vt:lpstr>
      <vt:lpstr>¿Por qué unirse a la iglesia?</vt:lpstr>
      <vt:lpstr>Presentación de PowerPoint</vt:lpstr>
      <vt:lpstr>Una iglesia verdadera</vt:lpstr>
      <vt:lpstr>Una iglesia verdadera</vt:lpstr>
      <vt:lpstr>Una iglesia verdadera</vt:lpstr>
      <vt:lpstr>Una iglesia verdadera</vt:lpstr>
      <vt:lpstr>Una iglesia verdadera</vt:lpstr>
      <vt:lpstr>Razones para unirse a la iglesia</vt:lpstr>
      <vt:lpstr>Razones para unirse a la iglesia</vt:lpstr>
      <vt:lpstr>Razones para unirse a la iglesia</vt:lpstr>
      <vt:lpstr>Razones para unirse a la iglesia</vt:lpstr>
      <vt:lpstr>Razones para unirse a la iglesia</vt:lpstr>
      <vt:lpstr>La obra de los miembros de la iglesia</vt:lpstr>
      <vt:lpstr>La obra de los miembros de la iglesia</vt:lpstr>
      <vt:lpstr>La obra de los miembros de la iglesia</vt:lpstr>
      <vt:lpstr>La obra de los miembros de la iglesia</vt:lpstr>
      <vt:lpstr>¿Cómo unirse a la iglesia?</vt:lpstr>
      <vt:lpstr>¿Cómo unirse a la iglesia?</vt:lpstr>
      <vt:lpstr>Que los caminos de Dios sean vuestros caminos</vt:lpstr>
      <vt:lpstr>Que los caminos de Dios sean vuestros caminos</vt:lpstr>
      <vt:lpstr>Que los caminos de Dios sean vuestros caminos</vt:lpstr>
      <vt:lpstr>Que los caminos de Dios sean vuestros caminos</vt:lpstr>
      <vt:lpstr>Que los caminos de Dios sean vuestros caminos</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 qué unirse a la iglesia?</dc:title>
  <dc:creator>Nivardo López</dc:creator>
  <cp:lastModifiedBy>Nivardo López</cp:lastModifiedBy>
  <cp:revision>16</cp:revision>
  <dcterms:created xsi:type="dcterms:W3CDTF">2017-12-05T14:08:23Z</dcterms:created>
  <dcterms:modified xsi:type="dcterms:W3CDTF">2017-12-05T16:11:33Z</dcterms:modified>
</cp:coreProperties>
</file>