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18"/>
    <p:restoredTop sz="94712"/>
  </p:normalViewPr>
  <p:slideViewPr>
    <p:cSldViewPr snapToGrid="0" snapToObjects="1">
      <p:cViewPr varScale="1">
        <p:scale>
          <a:sx n="110" d="100"/>
          <a:sy n="110"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_tradnl"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a:xfrm>
            <a:off x="9255346" y="2750337"/>
            <a:ext cx="1171888" cy="1356442"/>
          </a:xfrm>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_tradnl"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a:xfrm>
            <a:off x="10729455" y="4711309"/>
            <a:ext cx="1154151" cy="1090789"/>
          </a:xfrm>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_tradnl"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a:xfrm>
            <a:off x="10729455" y="4711615"/>
            <a:ext cx="1154151" cy="1090789"/>
          </a:xfrm>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_tradnl"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a:xfrm>
            <a:off x="10729455" y="4709925"/>
            <a:ext cx="1154151" cy="1090789"/>
          </a:xfrm>
        </p:spPr>
        <p:txBody>
          <a:bodyPr/>
          <a:lstStyle/>
          <a:p>
            <a:fld id="{EAD5F75D-A764-F141-ACFE-FBFBBAA86E54}" type="slidenum">
              <a:rPr lang="es-ES_tradnl" smtClean="0"/>
              <a:t>‹Nr.›</a:t>
            </a:fld>
            <a:endParaRPr lang="es-ES_trad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_tradnl"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a:xfrm>
            <a:off x="10729455" y="4709925"/>
            <a:ext cx="1154151" cy="1090789"/>
          </a:xfrm>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_tradnl"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3" name="Date Placeholder 2"/>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_tradnl"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agregarla</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agregarla</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agregarla</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los estilos de texto del patrón</a:t>
            </a:r>
          </a:p>
        </p:txBody>
      </p:sp>
      <p:sp>
        <p:nvSpPr>
          <p:cNvPr id="3" name="Date Placeholder 2"/>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_tradnl"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11"/>
          </p:nvPr>
        </p:nvSpPr>
        <p:spPr>
          <a:xfrm>
            <a:off x="680321" y="5936188"/>
            <a:ext cx="6126805" cy="365125"/>
          </a:xfrm>
        </p:spPr>
        <p:txBody>
          <a:bodyPr/>
          <a:lstStyle/>
          <a:p>
            <a:endParaRPr lang="es-ES_trad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AD5F75D-A764-F141-ACFE-FBFBBAA86E54}" type="slidenum">
              <a:rPr lang="es-ES_tradnl" smtClean="0"/>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los estilos de texto del patrón</a:t>
            </a:r>
          </a:p>
        </p:txBody>
      </p:sp>
      <p:sp>
        <p:nvSpPr>
          <p:cNvPr id="4" name="Date Placeholder 3"/>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a:xfrm>
            <a:off x="10729455" y="2869895"/>
            <a:ext cx="1154151" cy="1090789"/>
          </a:xfrm>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_tradnl"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_tradnl"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_tradnl"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los estilos de texto del patrón</a:t>
            </a:r>
          </a:p>
        </p:txBody>
      </p:sp>
      <p:sp>
        <p:nvSpPr>
          <p:cNvPr id="5" name="Date Placeholder 4"/>
          <p:cNvSpPr>
            <a:spLocks noGrp="1"/>
          </p:cNvSpPr>
          <p:nvPr>
            <p:ph type="dt" sz="half" idx="10"/>
          </p:nvPr>
        </p:nvSpPr>
        <p:spPr/>
        <p:txBody>
          <a:bodyPr/>
          <a:lstStyle/>
          <a:p>
            <a:fld id="{AB76EBDE-D734-3743-97F6-84666CD139DB}" type="datetimeFigureOut">
              <a:rPr lang="es-ES_tradnl" smtClean="0"/>
              <a:t>21/11/17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AD5F75D-A764-F141-ACFE-FBFBBAA86E54}" type="slidenum">
              <a:rPr lang="es-ES_tradnl" smtClean="0"/>
              <a:t>‹Nr.›</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_tradnl"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_tradnl" smtClean="0"/>
              <a:t>Haga clic para modificar los estilos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B76EBDE-D734-3743-97F6-84666CD139DB}" type="datetimeFigureOut">
              <a:rPr lang="es-ES_tradnl" smtClean="0"/>
              <a:t>21/11/17</a:t>
            </a:fld>
            <a:endParaRPr lang="es-ES_trad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AD5F75D-A764-F141-ACFE-FBFBBAA86E54}" type="slidenum">
              <a:rPr lang="es-ES_tradnl" smtClean="0"/>
              <a:t>‹Nr.›</a:t>
            </a:fld>
            <a:endParaRPr lang="es-ES_tradnl"/>
          </a:p>
        </p:txBody>
      </p:sp>
    </p:spTree>
    <p:extLst>
      <p:ext uri="{BB962C8B-B14F-4D97-AF65-F5344CB8AC3E}">
        <p14:creationId xmlns:p14="http://schemas.microsoft.com/office/powerpoint/2010/main" val="1823944410"/>
      </p:ext>
    </p:extLst>
  </p:cSld>
  <p:clrMap bg1="dk1" tx1="lt1" bg2="dk2" tx2="lt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047" y="2627453"/>
            <a:ext cx="11539959" cy="1102429"/>
          </a:xfrm>
        </p:spPr>
        <p:txBody>
          <a:bodyPr>
            <a:normAutofit/>
          </a:bodyPr>
          <a:lstStyle/>
          <a:p>
            <a:r>
              <a:rPr lang="es-ES_tradnl" dirty="0" smtClean="0"/>
              <a:t>LA REVERENCIA EN LA </a:t>
            </a:r>
            <a:r>
              <a:rPr lang="es-ES_tradnl" smtClean="0"/>
              <a:t>CASA  DE </a:t>
            </a:r>
            <a:r>
              <a:rPr lang="es-ES_tradnl" dirty="0" smtClean="0"/>
              <a:t>DIOS</a:t>
            </a:r>
            <a:endParaRPr lang="es-ES_tradnl" dirty="0"/>
          </a:p>
        </p:txBody>
      </p:sp>
    </p:spTree>
    <p:extLst>
      <p:ext uri="{BB962C8B-B14F-4D97-AF65-F5344CB8AC3E}">
        <p14:creationId xmlns:p14="http://schemas.microsoft.com/office/powerpoint/2010/main" val="1103077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DIOS</a:t>
            </a:r>
          </a:p>
        </p:txBody>
      </p:sp>
      <p:sp>
        <p:nvSpPr>
          <p:cNvPr id="3" name="Marcador de contenido 2"/>
          <p:cNvSpPr>
            <a:spLocks noGrp="1"/>
          </p:cNvSpPr>
          <p:nvPr>
            <p:ph idx="1"/>
          </p:nvPr>
        </p:nvSpPr>
        <p:spPr>
          <a:xfrm>
            <a:off x="127323" y="2244272"/>
            <a:ext cx="11921924" cy="4376447"/>
          </a:xfrm>
        </p:spPr>
        <p:txBody>
          <a:bodyPr>
            <a:noAutofit/>
          </a:bodyPr>
          <a:lstStyle/>
          <a:p>
            <a:r>
              <a:rPr lang="es-ES_tradnl" sz="2800" dirty="0"/>
              <a:t>Santo y terrible es su </a:t>
            </a:r>
            <a:r>
              <a:rPr lang="es-ES_tradnl" sz="2800" dirty="0" smtClean="0"/>
              <a:t>nombre</a:t>
            </a:r>
            <a:r>
              <a:rPr lang="es-ES_tradnl" sz="2800" dirty="0"/>
              <a:t>" (Sal. 111: 9</a:t>
            </a:r>
            <a:r>
              <a:rPr lang="es-ES_tradnl" sz="2800" dirty="0" smtClean="0"/>
              <a:t>). </a:t>
            </a:r>
            <a:r>
              <a:rPr lang="es-ES_tradnl" sz="2800" dirty="0"/>
              <a:t>Jamás en </a:t>
            </a:r>
            <a:r>
              <a:rPr lang="es-ES_tradnl" sz="2800" dirty="0" smtClean="0"/>
              <a:t>ninguna </a:t>
            </a:r>
            <a:r>
              <a:rPr lang="es-ES_tradnl" sz="2800" dirty="0"/>
              <a:t>forma debemos usar </a:t>
            </a:r>
            <a:r>
              <a:rPr lang="es-ES_tradnl" sz="2800" dirty="0" smtClean="0"/>
              <a:t>livianamente </a:t>
            </a:r>
            <a:r>
              <a:rPr lang="es-ES_tradnl" sz="2800" dirty="0"/>
              <a:t>los títulos o calificativos que se refieren a la Deidad. Santo y terrible es su nombre' (Sal. 111: 9). Nunca debemos </a:t>
            </a:r>
            <a:r>
              <a:rPr lang="es-ES_tradnl" sz="2800" dirty="0" smtClean="0"/>
              <a:t>mencionar </a:t>
            </a:r>
            <a:r>
              <a:rPr lang="es-ES_tradnl" sz="2800" dirty="0"/>
              <a:t>con liviandad títulos ni los apelativos de la Deidad. Podemos manifestar, como los </a:t>
            </a:r>
            <a:r>
              <a:rPr lang="es-ES_tradnl" sz="2800" dirty="0" err="1" smtClean="0"/>
              <a:t>judios</a:t>
            </a:r>
            <a:r>
              <a:rPr lang="es-ES_tradnl" sz="2800" dirty="0" smtClean="0"/>
              <a:t> </a:t>
            </a:r>
            <a:r>
              <a:rPr lang="es-ES_tradnl" sz="2800" dirty="0"/>
              <a:t>contemporáneos de Cristo, la mayor reverencia externa hacia Dios, y no obstante profanar su nombre continuamente "El </a:t>
            </a:r>
            <a:r>
              <a:rPr lang="es-ES_tradnl" sz="2800" dirty="0" smtClean="0"/>
              <a:t>nombre </a:t>
            </a:r>
            <a:r>
              <a:rPr lang="es-ES_tradnl" sz="2800" dirty="0"/>
              <a:t>de Jehová" es </a:t>
            </a:r>
            <a:r>
              <a:rPr lang="es-ES_tradnl" sz="2800" dirty="0" smtClean="0"/>
              <a:t>misericordioso</a:t>
            </a:r>
            <a:r>
              <a:rPr lang="es-ES_tradnl" sz="2800" dirty="0"/>
              <a:t>, y piadoso; tardo para la ira</a:t>
            </a:r>
            <a:r>
              <a:rPr lang="es-ES_tradnl" sz="2800" dirty="0" smtClean="0"/>
              <a:t>, </a:t>
            </a:r>
            <a:r>
              <a:rPr lang="es-ES_tradnl" sz="2800" dirty="0"/>
              <a:t>y grande en benignidad y verdad; que perdona la iniquidad, la rebelión, y el </a:t>
            </a:r>
            <a:r>
              <a:rPr lang="es-ES_tradnl" sz="2800" dirty="0" smtClean="0"/>
              <a:t>pecado”</a:t>
            </a:r>
          </a:p>
          <a:p>
            <a:pPr marL="0" indent="0">
              <a:buNone/>
            </a:pPr>
            <a:r>
              <a:rPr lang="es-ES_tradnl" sz="2800" dirty="0" smtClean="0"/>
              <a:t>  (</a:t>
            </a:r>
            <a:r>
              <a:rPr lang="es-ES_tradnl" sz="2800" dirty="0"/>
              <a:t>El </a:t>
            </a:r>
            <a:r>
              <a:rPr lang="es-ES_tradnl" sz="2800" dirty="0" smtClean="0"/>
              <a:t>Discurso </a:t>
            </a:r>
            <a:r>
              <a:rPr lang="es-ES_tradnl" sz="2800" dirty="0"/>
              <a:t>Maestro de Jesucristo, pág. 87)</a:t>
            </a:r>
          </a:p>
          <a:p>
            <a:pPr marL="0" indent="0">
              <a:buNone/>
            </a:pPr>
            <a:r>
              <a:rPr lang="es-ES_tradnl" sz="2800" dirty="0" smtClean="0"/>
              <a:t> </a:t>
            </a:r>
            <a:r>
              <a:rPr lang="es-ES_tradnl" sz="2800" dirty="0"/>
              <a:t> </a:t>
            </a:r>
          </a:p>
          <a:p>
            <a:endParaRPr lang="es-ES_tradnl" sz="2800" dirty="0"/>
          </a:p>
          <a:p>
            <a:endParaRPr lang="es-ES_tradnl" sz="2800" dirty="0"/>
          </a:p>
        </p:txBody>
      </p:sp>
    </p:spTree>
    <p:extLst>
      <p:ext uri="{BB962C8B-B14F-4D97-AF65-F5344CB8AC3E}">
        <p14:creationId xmlns:p14="http://schemas.microsoft.com/office/powerpoint/2010/main" val="198160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a:t>
            </a:r>
            <a:r>
              <a:rPr lang="es-ES_tradnl" dirty="0" smtClean="0"/>
              <a:t>LA BIBLIA</a:t>
            </a:r>
            <a:endParaRPr lang="es-ES_tradnl" dirty="0"/>
          </a:p>
        </p:txBody>
      </p:sp>
      <p:sp>
        <p:nvSpPr>
          <p:cNvPr id="3" name="Marcador de contenido 2"/>
          <p:cNvSpPr>
            <a:spLocks noGrp="1"/>
          </p:cNvSpPr>
          <p:nvPr>
            <p:ph idx="1"/>
          </p:nvPr>
        </p:nvSpPr>
        <p:spPr>
          <a:xfrm>
            <a:off x="680320" y="2336872"/>
            <a:ext cx="10963812" cy="4191249"/>
          </a:xfrm>
        </p:spPr>
        <p:txBody>
          <a:bodyPr>
            <a:noAutofit/>
          </a:bodyPr>
          <a:lstStyle/>
          <a:p>
            <a:r>
              <a:rPr lang="es-ES_tradnl" sz="3600" dirty="0" smtClean="0"/>
              <a:t>2</a:t>
            </a:r>
            <a:r>
              <a:rPr lang="es-ES_tradnl" sz="3600" dirty="0"/>
              <a:t>. Por qué debe tratarse la Sagrada Escritura con reverencia? </a:t>
            </a:r>
          </a:p>
          <a:p>
            <a:pPr marL="0" indent="0">
              <a:buNone/>
            </a:pPr>
            <a:r>
              <a:rPr lang="es-ES_tradnl" sz="3600" dirty="0" smtClean="0"/>
              <a:t>a</a:t>
            </a:r>
            <a:r>
              <a:rPr lang="es-ES_tradnl" sz="3600" dirty="0"/>
              <a:t>. Porque contiene las palabras de Dios escritas. </a:t>
            </a:r>
            <a:r>
              <a:rPr lang="es-ES_tradnl" sz="3600" dirty="0" err="1"/>
              <a:t>Exo</a:t>
            </a:r>
            <a:r>
              <a:rPr lang="es-ES_tradnl" sz="3600" dirty="0"/>
              <a:t>. </a:t>
            </a:r>
            <a:r>
              <a:rPr lang="es-ES_tradnl" sz="3600" dirty="0" smtClean="0"/>
              <a:t>24: </a:t>
            </a:r>
            <a:r>
              <a:rPr lang="es-ES_tradnl" sz="3600" dirty="0" smtClean="0"/>
              <a:t>4; </a:t>
            </a:r>
            <a:r>
              <a:rPr lang="es-ES_tradnl" sz="3600" dirty="0" err="1" smtClean="0"/>
              <a:t>Jer</a:t>
            </a:r>
            <a:r>
              <a:rPr lang="es-ES_tradnl" sz="3600" dirty="0" smtClean="0"/>
              <a:t>. 30: </a:t>
            </a:r>
            <a:r>
              <a:rPr lang="es-ES_tradnl" sz="3600" dirty="0" smtClean="0"/>
              <a:t>2. </a:t>
            </a:r>
            <a:endParaRPr lang="es-ES_tradnl" sz="3600" dirty="0" smtClean="0"/>
          </a:p>
          <a:p>
            <a:pPr marL="0" indent="0">
              <a:buNone/>
            </a:pPr>
            <a:r>
              <a:rPr lang="es-ES_tradnl" sz="3600" dirty="0" smtClean="0"/>
              <a:t>b</a:t>
            </a:r>
            <a:r>
              <a:rPr lang="es-ES_tradnl" sz="3600" dirty="0"/>
              <a:t>. Los santos hombres las </a:t>
            </a:r>
            <a:r>
              <a:rPr lang="es-ES_tradnl" sz="3600" dirty="0" smtClean="0"/>
              <a:t>escribieron</a:t>
            </a:r>
            <a:r>
              <a:rPr lang="es-ES_tradnl" sz="3600" dirty="0"/>
              <a:t>, inspirados del Espíritu Santo 2 </a:t>
            </a:r>
            <a:r>
              <a:rPr lang="es-ES_tradnl" sz="3600" dirty="0" err="1"/>
              <a:t>Ped</a:t>
            </a:r>
            <a:r>
              <a:rPr lang="es-ES_tradnl" sz="3600" dirty="0"/>
              <a:t>. </a:t>
            </a:r>
            <a:r>
              <a:rPr lang="es-ES_tradnl" sz="3600" dirty="0" smtClean="0"/>
              <a:t>1: </a:t>
            </a:r>
            <a:r>
              <a:rPr lang="es-ES_tradnl" sz="3600" dirty="0"/>
              <a:t>21. </a:t>
            </a:r>
            <a:endParaRPr lang="es-ES_tradnl" sz="3600" dirty="0" smtClean="0"/>
          </a:p>
          <a:p>
            <a:pPr marL="0" indent="0">
              <a:buNone/>
            </a:pPr>
            <a:r>
              <a:rPr lang="es-ES_tradnl" sz="3600" dirty="0" smtClean="0"/>
              <a:t>c</a:t>
            </a:r>
            <a:r>
              <a:rPr lang="es-ES_tradnl" sz="3600" dirty="0"/>
              <a:t>. La inspiración declara que es santa 2 Tim. 3: 15. </a:t>
            </a:r>
          </a:p>
          <a:p>
            <a:endParaRPr lang="es-ES_tradnl" sz="3600" dirty="0"/>
          </a:p>
        </p:txBody>
      </p:sp>
    </p:spTree>
    <p:extLst>
      <p:ext uri="{BB962C8B-B14F-4D97-AF65-F5344CB8AC3E}">
        <p14:creationId xmlns:p14="http://schemas.microsoft.com/office/powerpoint/2010/main" val="143587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BIBLIA</a:t>
            </a:r>
          </a:p>
        </p:txBody>
      </p:sp>
      <p:sp>
        <p:nvSpPr>
          <p:cNvPr id="3" name="Marcador de contenido 2"/>
          <p:cNvSpPr>
            <a:spLocks noGrp="1"/>
          </p:cNvSpPr>
          <p:nvPr>
            <p:ph idx="1"/>
          </p:nvPr>
        </p:nvSpPr>
        <p:spPr>
          <a:xfrm>
            <a:off x="680321" y="2336873"/>
            <a:ext cx="10477674" cy="3599316"/>
          </a:xfrm>
        </p:spPr>
        <p:txBody>
          <a:bodyPr>
            <a:noAutofit/>
          </a:bodyPr>
          <a:lstStyle/>
          <a:p>
            <a:r>
              <a:rPr lang="es-ES_tradnl" sz="4000" dirty="0"/>
              <a:t>"Deberíamos mostrar respeto </a:t>
            </a:r>
            <a:r>
              <a:rPr lang="es-ES_tradnl" sz="4000" dirty="0" smtClean="0"/>
              <a:t>hacia </a:t>
            </a:r>
            <a:r>
              <a:rPr lang="es-ES_tradnl" sz="4000" dirty="0"/>
              <a:t>el volumen impreso y no darle usos comunes ni manosearlo </a:t>
            </a:r>
            <a:r>
              <a:rPr lang="es-ES_tradnl" sz="4000" dirty="0" smtClean="0"/>
              <a:t>descuidadamente. </a:t>
            </a:r>
            <a:r>
              <a:rPr lang="es-ES_tradnl" sz="4000" dirty="0"/>
              <a:t>Nunca debería ser citada la Escritura en broma, ni parafraseada para decir una </a:t>
            </a:r>
            <a:r>
              <a:rPr lang="es-ES_tradnl" sz="4000" dirty="0" smtClean="0"/>
              <a:t>agudeza</a:t>
            </a:r>
            <a:r>
              <a:rPr lang="es-ES_tradnl" sz="4000" dirty="0"/>
              <a:t>" </a:t>
            </a:r>
            <a:endParaRPr lang="es-ES_tradnl" sz="4000" dirty="0" smtClean="0"/>
          </a:p>
          <a:p>
            <a:pPr marL="0" indent="0">
              <a:buNone/>
            </a:pPr>
            <a:r>
              <a:rPr lang="es-ES_tradnl" sz="2800" dirty="0" smtClean="0"/>
              <a:t>(</a:t>
            </a:r>
            <a:r>
              <a:rPr lang="es-ES_tradnl" sz="2800" dirty="0"/>
              <a:t>La Educación, pág. 238</a:t>
            </a:r>
            <a:r>
              <a:rPr lang="es-ES_tradnl" sz="2800" dirty="0" smtClean="0"/>
              <a:t>).</a:t>
            </a:r>
            <a:endParaRPr lang="es-ES_tradnl" sz="2800" dirty="0"/>
          </a:p>
          <a:p>
            <a:endParaRPr lang="es-ES_tradnl" sz="4000" dirty="0"/>
          </a:p>
        </p:txBody>
      </p:sp>
    </p:spTree>
    <p:extLst>
      <p:ext uri="{BB962C8B-B14F-4D97-AF65-F5344CB8AC3E}">
        <p14:creationId xmlns:p14="http://schemas.microsoft.com/office/powerpoint/2010/main" val="153918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REVERENCIA HACIA LA CASA DE DIOS</a:t>
            </a:r>
            <a:endParaRPr lang="es-ES_tradnl" dirty="0"/>
          </a:p>
        </p:txBody>
      </p:sp>
      <p:sp>
        <p:nvSpPr>
          <p:cNvPr id="3" name="Marcador de contenido 2"/>
          <p:cNvSpPr>
            <a:spLocks noGrp="1"/>
          </p:cNvSpPr>
          <p:nvPr>
            <p:ph idx="1"/>
          </p:nvPr>
        </p:nvSpPr>
        <p:spPr/>
        <p:txBody>
          <a:bodyPr>
            <a:noAutofit/>
          </a:bodyPr>
          <a:lstStyle/>
          <a:p>
            <a:r>
              <a:rPr lang="es-ES_tradnl" sz="5400" dirty="0"/>
              <a:t>3. Describa cómo llegó a ser el templo una cueva de </a:t>
            </a:r>
            <a:r>
              <a:rPr lang="es-ES_tradnl" sz="5400" dirty="0" smtClean="0"/>
              <a:t>ladrones. </a:t>
            </a:r>
            <a:endParaRPr lang="es-ES_tradnl" sz="5400" dirty="0" smtClean="0"/>
          </a:p>
          <a:p>
            <a:pPr marL="0" indent="0">
              <a:buNone/>
            </a:pPr>
            <a:r>
              <a:rPr lang="es-ES_tradnl" sz="4000" dirty="0" smtClean="0"/>
              <a:t>Mar</a:t>
            </a:r>
            <a:r>
              <a:rPr lang="es-ES_tradnl" sz="4000" dirty="0"/>
              <a:t>. 11: 15-17</a:t>
            </a:r>
          </a:p>
          <a:p>
            <a:endParaRPr lang="es-ES_tradnl" sz="5400" dirty="0"/>
          </a:p>
        </p:txBody>
      </p:sp>
    </p:spTree>
    <p:extLst>
      <p:ext uri="{BB962C8B-B14F-4D97-AF65-F5344CB8AC3E}">
        <p14:creationId xmlns:p14="http://schemas.microsoft.com/office/powerpoint/2010/main" val="1769903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p:txBody>
          <a:bodyPr>
            <a:normAutofit/>
          </a:bodyPr>
          <a:lstStyle/>
          <a:p>
            <a:r>
              <a:rPr lang="es-ES_tradnl" sz="6000" dirty="0"/>
              <a:t>4. Qué declaró Jesús que </a:t>
            </a:r>
            <a:r>
              <a:rPr lang="es-ES_tradnl" sz="6000" dirty="0" smtClean="0"/>
              <a:t>debía </a:t>
            </a:r>
            <a:r>
              <a:rPr lang="es-ES_tradnl" sz="6000" dirty="0"/>
              <a:t>ser la casa de Dios? </a:t>
            </a:r>
            <a:r>
              <a:rPr lang="es-ES_tradnl" sz="4800" dirty="0" err="1"/>
              <a:t>Luc</a:t>
            </a:r>
            <a:r>
              <a:rPr lang="es-ES_tradnl" sz="4800" dirty="0"/>
              <a:t>. </a:t>
            </a:r>
            <a:r>
              <a:rPr lang="es-ES_tradnl" sz="4800" dirty="0" smtClean="0"/>
              <a:t>19: </a:t>
            </a:r>
            <a:r>
              <a:rPr lang="es-ES_tradnl" sz="4800" dirty="0"/>
              <a:t>46</a:t>
            </a:r>
            <a:r>
              <a:rPr lang="es-ES_tradnl" sz="6000" dirty="0"/>
              <a:t> </a:t>
            </a:r>
          </a:p>
          <a:p>
            <a:endParaRPr lang="es-ES_tradnl" sz="6000" dirty="0"/>
          </a:p>
        </p:txBody>
      </p:sp>
    </p:spTree>
    <p:extLst>
      <p:ext uri="{BB962C8B-B14F-4D97-AF65-F5344CB8AC3E}">
        <p14:creationId xmlns:p14="http://schemas.microsoft.com/office/powerpoint/2010/main" val="2085577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p:txBody>
          <a:bodyPr>
            <a:normAutofit/>
          </a:bodyPr>
          <a:lstStyle/>
          <a:p>
            <a:r>
              <a:rPr lang="es-ES_tradnl" sz="4000" dirty="0"/>
              <a:t>5. Todo se vuelve santo en la presencia de Dios. </a:t>
            </a:r>
            <a:endParaRPr lang="es-ES_tradnl" sz="4000" dirty="0" smtClean="0"/>
          </a:p>
          <a:p>
            <a:pPr marL="0" indent="0">
              <a:buNone/>
            </a:pPr>
            <a:r>
              <a:rPr lang="es-ES_tradnl" sz="4000" dirty="0" smtClean="0"/>
              <a:t>a</a:t>
            </a:r>
            <a:r>
              <a:rPr lang="es-ES_tradnl" sz="4000" dirty="0"/>
              <a:t>. Tierra. </a:t>
            </a:r>
            <a:r>
              <a:rPr lang="es-ES_tradnl" sz="4000" dirty="0" err="1"/>
              <a:t>Exo</a:t>
            </a:r>
            <a:r>
              <a:rPr lang="es-ES_tradnl" sz="4000" dirty="0"/>
              <a:t>. </a:t>
            </a:r>
            <a:r>
              <a:rPr lang="es-ES_tradnl" sz="4000" dirty="0" smtClean="0"/>
              <a:t>3: </a:t>
            </a:r>
            <a:r>
              <a:rPr lang="es-ES_tradnl" sz="4000" dirty="0"/>
              <a:t>5. </a:t>
            </a:r>
            <a:endParaRPr lang="es-ES_tradnl" sz="4000" dirty="0" smtClean="0"/>
          </a:p>
          <a:p>
            <a:pPr marL="0" indent="0">
              <a:buNone/>
            </a:pPr>
            <a:r>
              <a:rPr lang="es-ES_tradnl" sz="4000" dirty="0" smtClean="0"/>
              <a:t>b</a:t>
            </a:r>
            <a:r>
              <a:rPr lang="es-ES_tradnl" sz="4000" dirty="0"/>
              <a:t>. Montaña. </a:t>
            </a:r>
            <a:r>
              <a:rPr lang="es-ES_tradnl" sz="4000" dirty="0" err="1"/>
              <a:t>Exo</a:t>
            </a:r>
            <a:r>
              <a:rPr lang="es-ES_tradnl" sz="4000" dirty="0"/>
              <a:t>. 19: 10-14, 21- 24 </a:t>
            </a:r>
            <a:endParaRPr lang="es-ES_tradnl" sz="4000" dirty="0" smtClean="0"/>
          </a:p>
          <a:p>
            <a:pPr marL="0" indent="0">
              <a:buNone/>
            </a:pPr>
            <a:r>
              <a:rPr lang="es-ES_tradnl" sz="4000" dirty="0" smtClean="0"/>
              <a:t>c. </a:t>
            </a:r>
            <a:r>
              <a:rPr lang="es-ES_tradnl" sz="4000" dirty="0"/>
              <a:t>Templo. Hab. </a:t>
            </a:r>
            <a:r>
              <a:rPr lang="es-ES_tradnl" sz="4000" dirty="0" smtClean="0"/>
              <a:t>2: </a:t>
            </a:r>
            <a:r>
              <a:rPr lang="es-ES_tradnl" sz="4000" dirty="0"/>
              <a:t>20</a:t>
            </a:r>
            <a:r>
              <a:rPr lang="es-ES_tradnl" sz="4000" dirty="0" smtClean="0"/>
              <a:t>.</a:t>
            </a:r>
            <a:endParaRPr lang="es-ES_tradnl" sz="4000" dirty="0"/>
          </a:p>
          <a:p>
            <a:endParaRPr lang="es-ES_tradnl" sz="4000" dirty="0"/>
          </a:p>
        </p:txBody>
      </p:sp>
    </p:spTree>
    <p:extLst>
      <p:ext uri="{BB962C8B-B14F-4D97-AF65-F5344CB8AC3E}">
        <p14:creationId xmlns:p14="http://schemas.microsoft.com/office/powerpoint/2010/main" val="936023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p:txBody>
          <a:bodyPr>
            <a:normAutofit/>
          </a:bodyPr>
          <a:lstStyle/>
          <a:p>
            <a:r>
              <a:rPr lang="es-ES_tradnl" sz="5400" dirty="0"/>
              <a:t>d. Nosotros somos santos, si </a:t>
            </a:r>
            <a:r>
              <a:rPr lang="es-ES_tradnl" sz="5400" dirty="0" smtClean="0"/>
              <a:t>somos </a:t>
            </a:r>
            <a:r>
              <a:rPr lang="es-ES_tradnl" sz="5400" dirty="0"/>
              <a:t>el templo de Dios </a:t>
            </a:r>
            <a:endParaRPr lang="es-ES_tradnl" sz="5400" dirty="0" smtClean="0"/>
          </a:p>
          <a:p>
            <a:pPr marL="0" indent="0">
              <a:buNone/>
            </a:pPr>
            <a:r>
              <a:rPr lang="es-ES_tradnl" sz="3600" dirty="0" smtClean="0"/>
              <a:t>1 </a:t>
            </a:r>
            <a:r>
              <a:rPr lang="es-ES_tradnl" sz="3600" dirty="0" err="1"/>
              <a:t>Cor</a:t>
            </a:r>
            <a:r>
              <a:rPr lang="es-ES_tradnl" sz="3600" dirty="0" smtClean="0"/>
              <a:t>. 3: 17.</a:t>
            </a:r>
            <a:r>
              <a:rPr lang="es-ES_tradnl" sz="5400" dirty="0"/>
              <a:t> </a:t>
            </a:r>
          </a:p>
          <a:p>
            <a:endParaRPr lang="es-ES_tradnl" sz="5400" dirty="0"/>
          </a:p>
        </p:txBody>
      </p:sp>
    </p:spTree>
    <p:extLst>
      <p:ext uri="{BB962C8B-B14F-4D97-AF65-F5344CB8AC3E}">
        <p14:creationId xmlns:p14="http://schemas.microsoft.com/office/powerpoint/2010/main" val="292166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p:txBody>
          <a:bodyPr>
            <a:normAutofit/>
          </a:bodyPr>
          <a:lstStyle/>
          <a:p>
            <a:r>
              <a:rPr lang="es-ES_tradnl" sz="4000" dirty="0"/>
              <a:t>6. Todas las propiedades de Dios son santas. </a:t>
            </a:r>
          </a:p>
          <a:p>
            <a:pPr marL="0" indent="0">
              <a:buNone/>
            </a:pPr>
            <a:r>
              <a:rPr lang="es-ES_tradnl" sz="4000" dirty="0" smtClean="0"/>
              <a:t>a</a:t>
            </a:r>
            <a:r>
              <a:rPr lang="es-ES_tradnl" sz="4000" dirty="0"/>
              <a:t>. El séptimo día es santo. </a:t>
            </a:r>
            <a:r>
              <a:rPr lang="es-ES_tradnl" sz="4000" dirty="0" err="1"/>
              <a:t>Exo</a:t>
            </a:r>
            <a:r>
              <a:rPr lang="es-ES_tradnl" sz="4000" dirty="0"/>
              <a:t>. 20: 8-11. b. El diezmo o las décimas de nuestras entradas son santas. Lev. </a:t>
            </a:r>
            <a:r>
              <a:rPr lang="es-ES_tradnl" sz="4000" dirty="0" smtClean="0"/>
              <a:t>27: </a:t>
            </a:r>
            <a:r>
              <a:rPr lang="es-ES_tradnl" sz="4000" dirty="0"/>
              <a:t>30.</a:t>
            </a:r>
          </a:p>
          <a:p>
            <a:endParaRPr lang="es-ES_tradnl" sz="4000" dirty="0"/>
          </a:p>
        </p:txBody>
      </p:sp>
    </p:spTree>
    <p:extLst>
      <p:ext uri="{BB962C8B-B14F-4D97-AF65-F5344CB8AC3E}">
        <p14:creationId xmlns:p14="http://schemas.microsoft.com/office/powerpoint/2010/main" val="1997328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p:txBody>
          <a:bodyPr>
            <a:normAutofit/>
          </a:bodyPr>
          <a:lstStyle/>
          <a:p>
            <a:r>
              <a:rPr lang="es-ES_tradnl" sz="5400" dirty="0"/>
              <a:t>7. Qué debía hacer Israel además de </a:t>
            </a:r>
            <a:r>
              <a:rPr lang="es-ES_tradnl" sz="5400" dirty="0" smtClean="0"/>
              <a:t>“mis </a:t>
            </a:r>
            <a:r>
              <a:rPr lang="es-ES_tradnl" sz="5400" dirty="0"/>
              <a:t>sábados guardaréis" </a:t>
            </a:r>
            <a:endParaRPr lang="es-ES_tradnl" sz="5400" dirty="0" smtClean="0"/>
          </a:p>
          <a:p>
            <a:pPr marL="0" indent="0">
              <a:buNone/>
            </a:pPr>
            <a:r>
              <a:rPr lang="es-ES_tradnl" sz="5400" dirty="0" smtClean="0"/>
              <a:t>Lev</a:t>
            </a:r>
            <a:r>
              <a:rPr lang="es-ES_tradnl" sz="5400" dirty="0"/>
              <a:t>. </a:t>
            </a:r>
            <a:r>
              <a:rPr lang="es-ES_tradnl" sz="5400" dirty="0" smtClean="0"/>
              <a:t>19: </a:t>
            </a:r>
            <a:r>
              <a:rPr lang="es-ES_tradnl" sz="5400" dirty="0"/>
              <a:t>30.</a:t>
            </a:r>
          </a:p>
          <a:p>
            <a:endParaRPr lang="es-ES_tradnl" sz="5400" dirty="0"/>
          </a:p>
        </p:txBody>
      </p:sp>
    </p:spTree>
    <p:extLst>
      <p:ext uri="{BB962C8B-B14F-4D97-AF65-F5344CB8AC3E}">
        <p14:creationId xmlns:p14="http://schemas.microsoft.com/office/powerpoint/2010/main" val="183073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a:xfrm>
            <a:off x="680321" y="2093808"/>
            <a:ext cx="10628145" cy="4272271"/>
          </a:xfrm>
        </p:spPr>
        <p:txBody>
          <a:bodyPr>
            <a:noAutofit/>
          </a:bodyPr>
          <a:lstStyle/>
          <a:p>
            <a:r>
              <a:rPr lang="es-ES_tradnl" sz="3600" dirty="0"/>
              <a:t>"Cuando los adoradores entran en el lugar de reunión, deben </a:t>
            </a:r>
            <a:r>
              <a:rPr lang="es-ES_tradnl" sz="3600" dirty="0" smtClean="0"/>
              <a:t>hacerlo </a:t>
            </a:r>
            <a:r>
              <a:rPr lang="es-ES_tradnl" sz="3600" dirty="0"/>
              <a:t>con decoro, pasando </a:t>
            </a:r>
            <a:r>
              <a:rPr lang="es-ES_tradnl" sz="3600" dirty="0" smtClean="0"/>
              <a:t>quedamente </a:t>
            </a:r>
            <a:r>
              <a:rPr lang="es-ES_tradnl" sz="3600" dirty="0"/>
              <a:t>a sus asientos</a:t>
            </a:r>
            <a:r>
              <a:rPr lang="es-ES_tradnl" sz="3600" dirty="0" smtClean="0"/>
              <a:t>... </a:t>
            </a:r>
            <a:r>
              <a:rPr lang="es-ES_tradnl" sz="3600" dirty="0"/>
              <a:t>La conversación </a:t>
            </a:r>
            <a:r>
              <a:rPr lang="es-ES_tradnl" sz="3600" dirty="0" smtClean="0"/>
              <a:t>común</a:t>
            </a:r>
            <a:r>
              <a:rPr lang="es-ES_tradnl" sz="3600" dirty="0"/>
              <a:t>, los cuchicheos y las risas no deben permitirse en la casa de culto, ni antes ni después del ser- vicio. Una piedad ardiente y </a:t>
            </a:r>
            <a:r>
              <a:rPr lang="es-ES_tradnl" sz="3600" dirty="0" smtClean="0"/>
              <a:t>activa </a:t>
            </a:r>
            <a:r>
              <a:rPr lang="es-ES_tradnl" sz="3600" dirty="0"/>
              <a:t>debe caracterizar a los </a:t>
            </a:r>
            <a:r>
              <a:rPr lang="es-ES_tradnl" sz="3600" dirty="0" smtClean="0"/>
              <a:t>adoradores.</a:t>
            </a:r>
            <a:endParaRPr lang="es-ES_tradnl" sz="3600" dirty="0"/>
          </a:p>
          <a:p>
            <a:pPr marL="0" indent="0">
              <a:buNone/>
            </a:pPr>
            <a:r>
              <a:rPr lang="es-ES_tradnl" sz="2800" dirty="0" smtClean="0"/>
              <a:t>Joyas de los Testimonios, tomo 2, págs. 194, 195.</a:t>
            </a:r>
            <a:endParaRPr lang="es-ES_tradnl" sz="2800" dirty="0"/>
          </a:p>
        </p:txBody>
      </p:sp>
    </p:spTree>
    <p:extLst>
      <p:ext uri="{BB962C8B-B14F-4D97-AF65-F5344CB8AC3E}">
        <p14:creationId xmlns:p14="http://schemas.microsoft.com/office/powerpoint/2010/main" val="50078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336873"/>
            <a:ext cx="9991537" cy="3599316"/>
          </a:xfrm>
        </p:spPr>
        <p:txBody>
          <a:bodyPr>
            <a:normAutofit fontScale="92500"/>
          </a:bodyPr>
          <a:lstStyle/>
          <a:p>
            <a:pPr marL="0" indent="0">
              <a:buNone/>
            </a:pPr>
            <a:r>
              <a:rPr lang="es-ES_tradnl" sz="6600" dirty="0" smtClean="0"/>
              <a:t>Mas </a:t>
            </a:r>
            <a:r>
              <a:rPr lang="es-ES_tradnl" sz="6600" dirty="0"/>
              <a:t>Jehová está en su santo templo; calle delante de él toda la tierra</a:t>
            </a:r>
            <a:r>
              <a:rPr lang="es-ES_tradnl" sz="6600" dirty="0" smtClean="0"/>
              <a:t>.</a:t>
            </a:r>
          </a:p>
          <a:p>
            <a:pPr marL="0" indent="0">
              <a:buNone/>
            </a:pPr>
            <a:r>
              <a:rPr lang="es-ES_tradnl" sz="3200" dirty="0"/>
              <a:t>Habacuc 2:20</a:t>
            </a:r>
          </a:p>
          <a:p>
            <a:pPr marL="0" indent="0">
              <a:buNone/>
            </a:pPr>
            <a:endParaRPr lang="es-ES_tradnl" sz="6600" dirty="0"/>
          </a:p>
        </p:txBody>
      </p:sp>
    </p:spTree>
    <p:extLst>
      <p:ext uri="{BB962C8B-B14F-4D97-AF65-F5344CB8AC3E}">
        <p14:creationId xmlns:p14="http://schemas.microsoft.com/office/powerpoint/2010/main" val="144807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a:xfrm>
            <a:off x="680321" y="2035932"/>
            <a:ext cx="9613861" cy="4700534"/>
          </a:xfrm>
        </p:spPr>
        <p:txBody>
          <a:bodyPr>
            <a:noAutofit/>
          </a:bodyPr>
          <a:lstStyle/>
          <a:p>
            <a:r>
              <a:rPr lang="es-ES_tradnl" sz="3200" dirty="0"/>
              <a:t>"Cuando el ministro entra, debe ser con una disposición solemne y digna. Debe inclinarse en oración silenciosa tan pronto como llegue al púlpito y pedir </a:t>
            </a:r>
            <a:r>
              <a:rPr lang="es-ES_tradnl" sz="3200" dirty="0" smtClean="0"/>
              <a:t>fervientemente </a:t>
            </a:r>
            <a:r>
              <a:rPr lang="es-ES_tradnl" sz="3200" dirty="0"/>
              <a:t>ayuda a Dios ¡Qué </a:t>
            </a:r>
            <a:r>
              <a:rPr lang="es-ES_tradnl" sz="3200" dirty="0" smtClean="0"/>
              <a:t>impresión </a:t>
            </a:r>
            <a:r>
              <a:rPr lang="es-ES_tradnl" sz="3200" dirty="0"/>
              <a:t>hará esto! Habrá </a:t>
            </a:r>
            <a:r>
              <a:rPr lang="es-ES_tradnl" sz="3200" dirty="0" smtClean="0"/>
              <a:t>solemnidad </a:t>
            </a:r>
            <a:r>
              <a:rPr lang="es-ES_tradnl" sz="3200" dirty="0"/>
              <a:t>y reverencia entre los </a:t>
            </a:r>
            <a:r>
              <a:rPr lang="es-ES_tradnl" sz="3200" dirty="0" smtClean="0"/>
              <a:t>oyentes</a:t>
            </a:r>
            <a:r>
              <a:rPr lang="es-ES_tradnl" sz="3200" dirty="0"/>
              <a:t>. Su ministro está comulgando con Dios: se está confiando a Dios antes de atreverse a presentarse delante de la gente</a:t>
            </a:r>
            <a:r>
              <a:rPr lang="es-ES_tradnl" sz="3200" dirty="0" smtClean="0"/>
              <a:t>.</a:t>
            </a:r>
          </a:p>
          <a:p>
            <a:pPr marL="0" indent="0">
              <a:buNone/>
            </a:pPr>
            <a:r>
              <a:rPr lang="es-ES_tradnl" sz="3200" dirty="0"/>
              <a:t>Joyas de los Testimonios, tomo 2, págs. 194, 195.</a:t>
            </a:r>
          </a:p>
          <a:p>
            <a:endParaRPr lang="es-ES_tradnl" sz="3200" dirty="0"/>
          </a:p>
          <a:p>
            <a:endParaRPr lang="es-ES_tradnl" sz="3200" dirty="0"/>
          </a:p>
        </p:txBody>
      </p:sp>
    </p:spTree>
    <p:extLst>
      <p:ext uri="{BB962C8B-B14F-4D97-AF65-F5344CB8AC3E}">
        <p14:creationId xmlns:p14="http://schemas.microsoft.com/office/powerpoint/2010/main" val="2115321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LA CASA DE DIOS</a:t>
            </a:r>
          </a:p>
        </p:txBody>
      </p:sp>
      <p:sp>
        <p:nvSpPr>
          <p:cNvPr id="3" name="Marcador de contenido 2"/>
          <p:cNvSpPr>
            <a:spLocks noGrp="1"/>
          </p:cNvSpPr>
          <p:nvPr>
            <p:ph idx="1"/>
          </p:nvPr>
        </p:nvSpPr>
        <p:spPr>
          <a:xfrm>
            <a:off x="680321" y="2336872"/>
            <a:ext cx="10593421" cy="4237547"/>
          </a:xfrm>
        </p:spPr>
        <p:txBody>
          <a:bodyPr>
            <a:noAutofit/>
          </a:bodyPr>
          <a:lstStyle/>
          <a:p>
            <a:r>
              <a:rPr lang="es-ES_tradnl" sz="3200" dirty="0"/>
              <a:t>Cada uno de los miembros de la </a:t>
            </a:r>
            <a:r>
              <a:rPr lang="es-ES_tradnl" sz="3200" dirty="0" smtClean="0"/>
              <a:t>congregación </a:t>
            </a:r>
            <a:r>
              <a:rPr lang="es-ES_tradnl" sz="3200" dirty="0"/>
              <a:t>que teme a Dios</a:t>
            </a:r>
            <a:r>
              <a:rPr lang="es-ES_tradnl" sz="3200"/>
              <a:t>, </a:t>
            </a:r>
            <a:r>
              <a:rPr lang="es-ES_tradnl" sz="3200" smtClean="0"/>
              <a:t>debe </a:t>
            </a:r>
            <a:r>
              <a:rPr lang="es-ES_tradnl" sz="3200" dirty="0"/>
              <a:t>también unirse en oración </a:t>
            </a:r>
            <a:r>
              <a:rPr lang="es-ES_tradnl" sz="3200" dirty="0" smtClean="0"/>
              <a:t>silenciosa </a:t>
            </a:r>
            <a:r>
              <a:rPr lang="es-ES_tradnl" sz="3200" dirty="0"/>
              <a:t>con él, inclinando </a:t>
            </a:r>
            <a:r>
              <a:rPr lang="es-ES_tradnl" sz="3200"/>
              <a:t>su </a:t>
            </a:r>
            <a:r>
              <a:rPr lang="es-ES_tradnl" sz="3200" smtClean="0"/>
              <a:t>cabeza</a:t>
            </a:r>
            <a:r>
              <a:rPr lang="es-ES_tradnl" sz="3200" dirty="0"/>
              <a:t>, para que Dios honre la </a:t>
            </a:r>
            <a:r>
              <a:rPr lang="es-ES_tradnl" sz="3200" dirty="0" smtClean="0"/>
              <a:t>reunión </a:t>
            </a:r>
            <a:r>
              <a:rPr lang="es-ES_tradnl" sz="3200" dirty="0"/>
              <a:t>con su presencia y dé poder a su verdad proclamada por los labios humanos. "Cuando se abre la reunión con oración, cada rodilla debe </a:t>
            </a:r>
            <a:r>
              <a:rPr lang="es-ES_tradnl" sz="3200" dirty="0" smtClean="0"/>
              <a:t>doble</a:t>
            </a:r>
            <a:r>
              <a:rPr lang="es-ES_tradnl" sz="3200" dirty="0"/>
              <a:t>garse en la presencia del Santo y cada corazón debe elevarse a Dios en silenciosa </a:t>
            </a:r>
            <a:r>
              <a:rPr lang="es-ES_tradnl" sz="3200" dirty="0" smtClean="0"/>
              <a:t>devoción”</a:t>
            </a:r>
          </a:p>
          <a:p>
            <a:pPr marL="0" indent="0">
              <a:buNone/>
            </a:pPr>
            <a:r>
              <a:rPr lang="es-ES_tradnl" sz="2800" dirty="0" smtClean="0"/>
              <a:t>                (Joyas </a:t>
            </a:r>
            <a:r>
              <a:rPr lang="es-ES_tradnl" sz="2800" dirty="0"/>
              <a:t>de los Testimonios, </a:t>
            </a:r>
            <a:r>
              <a:rPr lang="es-ES_tradnl" sz="2800" dirty="0" smtClean="0"/>
              <a:t>tomo </a:t>
            </a:r>
            <a:r>
              <a:rPr lang="es-ES_tradnl" sz="2800" dirty="0"/>
              <a:t>2 págs. 194, 195</a:t>
            </a:r>
            <a:r>
              <a:rPr lang="es-ES_tradnl" sz="2800" dirty="0" smtClean="0"/>
              <a:t>).</a:t>
            </a:r>
            <a:r>
              <a:rPr lang="es-ES_tradnl" sz="2800" dirty="0"/>
              <a:t> </a:t>
            </a:r>
          </a:p>
          <a:p>
            <a:endParaRPr lang="es-ES_tradnl" sz="3200" dirty="0"/>
          </a:p>
          <a:p>
            <a:endParaRPr lang="es-ES_tradnl" sz="3200" dirty="0"/>
          </a:p>
        </p:txBody>
      </p:sp>
    </p:spTree>
    <p:extLst>
      <p:ext uri="{BB962C8B-B14F-4D97-AF65-F5344CB8AC3E}">
        <p14:creationId xmlns:p14="http://schemas.microsoft.com/office/powerpoint/2010/main" val="1024175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REVERENCIA HACIA LOS MINISTROS DE DIOS</a:t>
            </a:r>
            <a:endParaRPr lang="es-ES_tradnl" dirty="0"/>
          </a:p>
        </p:txBody>
      </p:sp>
      <p:sp>
        <p:nvSpPr>
          <p:cNvPr id="3" name="Marcador de contenido 2"/>
          <p:cNvSpPr>
            <a:spLocks noGrp="1"/>
          </p:cNvSpPr>
          <p:nvPr>
            <p:ph idx="1"/>
          </p:nvPr>
        </p:nvSpPr>
        <p:spPr>
          <a:xfrm>
            <a:off x="865516" y="2336873"/>
            <a:ext cx="9613861" cy="3599316"/>
          </a:xfrm>
        </p:spPr>
        <p:txBody>
          <a:bodyPr>
            <a:normAutofit/>
          </a:bodyPr>
          <a:lstStyle/>
          <a:p>
            <a:r>
              <a:rPr lang="es-ES_tradnl" sz="4800" dirty="0"/>
              <a:t>8. Cómo mostró Dios su </a:t>
            </a:r>
            <a:r>
              <a:rPr lang="es-ES_tradnl" sz="4800" dirty="0" smtClean="0"/>
              <a:t>desagrado </a:t>
            </a:r>
            <a:r>
              <a:rPr lang="es-ES_tradnl" sz="4800" dirty="0"/>
              <a:t>cuando uno de sus siervos fue tratado irrespetuosamente? </a:t>
            </a:r>
            <a:endParaRPr lang="es-ES_tradnl" sz="4800" dirty="0" smtClean="0"/>
          </a:p>
          <a:p>
            <a:pPr marL="0" indent="0">
              <a:buNone/>
            </a:pPr>
            <a:r>
              <a:rPr lang="es-ES_tradnl" sz="4000" dirty="0" smtClean="0"/>
              <a:t>                     2 </a:t>
            </a:r>
            <a:r>
              <a:rPr lang="es-ES_tradnl" sz="4000" dirty="0"/>
              <a:t>Rey. 2: 23-25 </a:t>
            </a:r>
          </a:p>
          <a:p>
            <a:pPr marL="0" indent="0">
              <a:buNone/>
            </a:pPr>
            <a:endParaRPr lang="es-ES_tradnl" sz="4800" dirty="0"/>
          </a:p>
        </p:txBody>
      </p:sp>
    </p:spTree>
    <p:extLst>
      <p:ext uri="{BB962C8B-B14F-4D97-AF65-F5344CB8AC3E}">
        <p14:creationId xmlns:p14="http://schemas.microsoft.com/office/powerpoint/2010/main" val="188231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a:xfrm>
            <a:off x="254643" y="1989637"/>
            <a:ext cx="11667281" cy="4769979"/>
          </a:xfrm>
        </p:spPr>
        <p:txBody>
          <a:bodyPr>
            <a:noAutofit/>
          </a:bodyPr>
          <a:lstStyle/>
          <a:p>
            <a:r>
              <a:rPr lang="es-ES_tradnl" sz="3100" dirty="0"/>
              <a:t>"Eliseo era hombre de espíritu benigno y </a:t>
            </a:r>
            <a:r>
              <a:rPr lang="es-ES_tradnl" sz="3100" dirty="0" smtClean="0"/>
              <a:t>bondadoso; pero </a:t>
            </a:r>
            <a:r>
              <a:rPr lang="es-ES_tradnl" sz="3100" dirty="0"/>
              <a:t>también podía ser severo, como lo </a:t>
            </a:r>
            <a:r>
              <a:rPr lang="es-ES_tradnl" sz="3100" dirty="0" smtClean="0"/>
              <a:t>demostró </a:t>
            </a:r>
            <a:r>
              <a:rPr lang="es-ES_tradnl" sz="3100" dirty="0"/>
              <a:t>su "conducta cuando en camino a Betel, se burlaron de él los jóvenes impíos que habían salido de la ciudad. Ellos habían oído hablar de la ascensión de Elías, e hicieron de este acontecimiento solemne un motivo de </a:t>
            </a:r>
            <a:r>
              <a:rPr lang="es-ES_tradnl" sz="3100" dirty="0" smtClean="0"/>
              <a:t>burlas diciendo </a:t>
            </a:r>
            <a:r>
              <a:rPr lang="es-ES_tradnl" sz="3100" dirty="0"/>
              <a:t>a Eliseo ¡Calvo, sube</a:t>
            </a:r>
            <a:r>
              <a:rPr lang="es-ES_tradnl" sz="3100" dirty="0" smtClean="0"/>
              <a:t>! “calvo </a:t>
            </a:r>
            <a:r>
              <a:rPr lang="es-ES_tradnl" sz="3100" dirty="0"/>
              <a:t>sube!' </a:t>
            </a:r>
            <a:r>
              <a:rPr lang="es-ES_tradnl" sz="3100" dirty="0" smtClean="0"/>
              <a:t>al oír sus palabras </a:t>
            </a:r>
            <a:r>
              <a:rPr lang="es-ES_tradnl" sz="3100" dirty="0"/>
              <a:t>de burla el profeta </a:t>
            </a:r>
            <a:r>
              <a:rPr lang="es-ES_tradnl" sz="3100" dirty="0" smtClean="0"/>
              <a:t>se dio </a:t>
            </a:r>
            <a:r>
              <a:rPr lang="es-ES_tradnl" sz="3100" dirty="0"/>
              <a:t>vuelta, </a:t>
            </a:r>
            <a:r>
              <a:rPr lang="es-ES_tradnl" sz="3100" dirty="0" smtClean="0"/>
              <a:t>y bajo </a:t>
            </a:r>
            <a:r>
              <a:rPr lang="es-ES_tradnl" sz="3100" dirty="0"/>
              <a:t>la inspiración </a:t>
            </a:r>
            <a:r>
              <a:rPr lang="es-ES_tradnl" sz="3100" dirty="0" smtClean="0"/>
              <a:t>del </a:t>
            </a:r>
            <a:r>
              <a:rPr lang="es-ES_tradnl" sz="3100" dirty="0"/>
              <a:t>Todopoderoso pronunció una maldición sobre ellos. El espantoso castigo que siguió provino de </a:t>
            </a:r>
            <a:r>
              <a:rPr lang="es-ES_tradnl" sz="3100" dirty="0" err="1" smtClean="0"/>
              <a:t>Dios.Y</a:t>
            </a:r>
            <a:r>
              <a:rPr lang="es-ES_tradnl" sz="3100" dirty="0" smtClean="0"/>
              <a:t> salieron </a:t>
            </a:r>
            <a:r>
              <a:rPr lang="es-ES_tradnl" sz="3100" dirty="0"/>
              <a:t>dos osos del </a:t>
            </a:r>
            <a:r>
              <a:rPr lang="es-ES_tradnl" sz="3100" dirty="0" smtClean="0"/>
              <a:t>monte, </a:t>
            </a:r>
            <a:r>
              <a:rPr lang="es-ES_tradnl" sz="3100" dirty="0"/>
              <a:t>y </a:t>
            </a:r>
            <a:r>
              <a:rPr lang="es-ES_tradnl" sz="3100" dirty="0" smtClean="0"/>
              <a:t>despedazaron de </a:t>
            </a:r>
            <a:r>
              <a:rPr lang="es-ES_tradnl" sz="3100" dirty="0"/>
              <a:t>ellos cuarenta dos muchachos" (2 Rey. 2:23</a:t>
            </a:r>
            <a:r>
              <a:rPr lang="es-ES_tradnl" sz="3100" dirty="0" smtClean="0"/>
              <a:t>, 24). </a:t>
            </a:r>
            <a:r>
              <a:rPr lang="es-ES_tradnl" sz="3100" dirty="0"/>
              <a:t>   </a:t>
            </a:r>
          </a:p>
          <a:p>
            <a:endParaRPr lang="es-ES_tradnl" sz="3100" dirty="0"/>
          </a:p>
        </p:txBody>
      </p:sp>
    </p:spTree>
    <p:extLst>
      <p:ext uri="{BB962C8B-B14F-4D97-AF65-F5344CB8AC3E}">
        <p14:creationId xmlns:p14="http://schemas.microsoft.com/office/powerpoint/2010/main" val="443956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6137" y="2244273"/>
            <a:ext cx="11181144" cy="4422742"/>
          </a:xfrm>
        </p:spPr>
        <p:txBody>
          <a:bodyPr>
            <a:noAutofit/>
          </a:bodyPr>
          <a:lstStyle/>
          <a:p>
            <a:r>
              <a:rPr lang="es-ES_tradnl" sz="4400" dirty="0"/>
              <a:t>"Si Eliseo hubiese pasado por alto las burlas, la turba habría continuado </a:t>
            </a:r>
            <a:r>
              <a:rPr lang="es-ES_tradnl" sz="4400" dirty="0" smtClean="0"/>
              <a:t>ridiculizándole</a:t>
            </a:r>
            <a:r>
              <a:rPr lang="es-ES_tradnl" sz="4400" dirty="0"/>
              <a:t>, y en un tiempo de grave peligro </a:t>
            </a:r>
            <a:r>
              <a:rPr lang="es-ES_tradnl" sz="4400" dirty="0" smtClean="0"/>
              <a:t>nacional </a:t>
            </a:r>
            <a:r>
              <a:rPr lang="es-ES_tradnl" sz="4400" dirty="0"/>
              <a:t>podría haber contrarrestado su misión destinada a instruir y </a:t>
            </a:r>
            <a:r>
              <a:rPr lang="es-ES_tradnl" sz="4400" dirty="0" smtClean="0"/>
              <a:t>salvar. </a:t>
            </a:r>
          </a:p>
          <a:p>
            <a:pPr marL="0" indent="0">
              <a:buNone/>
            </a:pPr>
            <a:r>
              <a:rPr lang="es-ES_tradnl" sz="3600" dirty="0" smtClean="0"/>
              <a:t>                           (</a:t>
            </a:r>
            <a:r>
              <a:rPr lang="es-ES_tradnl" sz="3600" dirty="0"/>
              <a:t>Profetas y Reyes, pág. 177</a:t>
            </a:r>
            <a:r>
              <a:rPr lang="es-ES_tradnl" sz="3600" dirty="0" smtClean="0"/>
              <a:t>)</a:t>
            </a:r>
            <a:endParaRPr lang="es-ES_tradnl" sz="3600" dirty="0"/>
          </a:p>
        </p:txBody>
      </p:sp>
      <p:sp>
        <p:nvSpPr>
          <p:cNvPr id="4" name="Título 1"/>
          <p:cNvSpPr>
            <a:spLocks noGrp="1"/>
          </p:cNvSpPr>
          <p:nvPr>
            <p:ph type="title"/>
          </p:nvPr>
        </p:nvSpPr>
        <p:spPr/>
        <p:txBody>
          <a:bodyPr/>
          <a:lstStyle/>
          <a:p>
            <a:r>
              <a:rPr lang="es-ES_tradnl" dirty="0"/>
              <a:t>REVERENCIA HACIA LOS MINISTROS DE DIOS</a:t>
            </a:r>
          </a:p>
        </p:txBody>
      </p:sp>
    </p:spTree>
    <p:extLst>
      <p:ext uri="{BB962C8B-B14F-4D97-AF65-F5344CB8AC3E}">
        <p14:creationId xmlns:p14="http://schemas.microsoft.com/office/powerpoint/2010/main" val="807284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p:txBody>
          <a:bodyPr>
            <a:noAutofit/>
          </a:bodyPr>
          <a:lstStyle/>
          <a:p>
            <a:r>
              <a:rPr lang="es-ES_tradnl" sz="4800" dirty="0"/>
              <a:t>9. Por qué se ha registrado el caso de Eliseo con los muchachos de Betel? </a:t>
            </a:r>
            <a:endParaRPr lang="es-ES_tradnl" sz="4800" dirty="0" smtClean="0"/>
          </a:p>
          <a:p>
            <a:pPr marL="0" indent="0">
              <a:buNone/>
            </a:pPr>
            <a:r>
              <a:rPr lang="es-ES_tradnl" sz="4800" dirty="0" smtClean="0"/>
              <a:t>          </a:t>
            </a:r>
            <a:r>
              <a:rPr lang="es-ES_tradnl" sz="4800" dirty="0" err="1" smtClean="0"/>
              <a:t>Rom</a:t>
            </a:r>
            <a:r>
              <a:rPr lang="es-ES_tradnl" sz="4800" dirty="0"/>
              <a:t>. 15: 4; 1 </a:t>
            </a:r>
            <a:r>
              <a:rPr lang="es-ES_tradnl" sz="4800" dirty="0" err="1"/>
              <a:t>Cor</a:t>
            </a:r>
            <a:r>
              <a:rPr lang="es-ES_tradnl" sz="4800" dirty="0"/>
              <a:t>. </a:t>
            </a:r>
            <a:r>
              <a:rPr lang="es-ES_tradnl" sz="4800" dirty="0" smtClean="0"/>
              <a:t>10: 11 </a:t>
            </a:r>
            <a:endParaRPr lang="es-ES_tradnl" sz="4800" dirty="0"/>
          </a:p>
          <a:p>
            <a:endParaRPr lang="es-ES_tradnl" sz="4800" dirty="0"/>
          </a:p>
        </p:txBody>
      </p:sp>
    </p:spTree>
    <p:extLst>
      <p:ext uri="{BB962C8B-B14F-4D97-AF65-F5344CB8AC3E}">
        <p14:creationId xmlns:p14="http://schemas.microsoft.com/office/powerpoint/2010/main" val="1615258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p:txBody>
          <a:bodyPr>
            <a:normAutofit/>
          </a:bodyPr>
          <a:lstStyle/>
          <a:p>
            <a:r>
              <a:rPr lang="es-ES_tradnl" sz="4800" dirty="0" smtClean="0"/>
              <a:t>10. Qué </a:t>
            </a:r>
            <a:r>
              <a:rPr lang="es-ES_tradnl" sz="4800" dirty="0"/>
              <a:t>consejo envía la </a:t>
            </a:r>
            <a:r>
              <a:rPr lang="es-ES_tradnl" sz="4800" dirty="0" smtClean="0"/>
              <a:t>mensajera </a:t>
            </a:r>
            <a:r>
              <a:rPr lang="es-ES_tradnl" sz="4800" dirty="0"/>
              <a:t>de Dios a su pueblo acerca de los dirigentes de la iglesia?  </a:t>
            </a:r>
          </a:p>
        </p:txBody>
      </p:sp>
    </p:spTree>
    <p:extLst>
      <p:ext uri="{BB962C8B-B14F-4D97-AF65-F5344CB8AC3E}">
        <p14:creationId xmlns:p14="http://schemas.microsoft.com/office/powerpoint/2010/main" val="1352955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a:xfrm>
            <a:off x="680321" y="2336873"/>
            <a:ext cx="10489249" cy="3599316"/>
          </a:xfrm>
        </p:spPr>
        <p:txBody>
          <a:bodyPr>
            <a:noAutofit/>
          </a:bodyPr>
          <a:lstStyle/>
          <a:p>
            <a:r>
              <a:rPr lang="es-ES_tradnl" sz="3600" dirty="0"/>
              <a:t>"Rara vez se les indica que el ministro es el embajador de Dios que el mensaje que trae es uno de los medios designados por Dios para salvar a las almas, y que para todos los que tienen el </a:t>
            </a:r>
            <a:r>
              <a:rPr lang="es-ES_tradnl" sz="3600" dirty="0" smtClean="0"/>
              <a:t>privilegio </a:t>
            </a:r>
            <a:r>
              <a:rPr lang="es-ES_tradnl" sz="3600" dirty="0"/>
              <a:t>de ser puestos a su </a:t>
            </a:r>
            <a:r>
              <a:rPr lang="es-ES_tradnl" sz="3600" dirty="0" smtClean="0"/>
              <a:t>alcance</a:t>
            </a:r>
            <a:r>
              <a:rPr lang="es-ES_tradnl" sz="3600" dirty="0"/>
              <a:t>, será sabor de vida para vida o de muerte para muerte" </a:t>
            </a:r>
            <a:endParaRPr lang="es-ES_tradnl" sz="3600" dirty="0" smtClean="0"/>
          </a:p>
          <a:p>
            <a:pPr marL="0" indent="0">
              <a:buNone/>
            </a:pPr>
            <a:r>
              <a:rPr lang="es-ES_tradnl" sz="2800" dirty="0"/>
              <a:t> </a:t>
            </a:r>
            <a:r>
              <a:rPr lang="es-ES_tradnl" sz="2800" dirty="0" smtClean="0"/>
              <a:t>         </a:t>
            </a:r>
            <a:r>
              <a:rPr lang="es-ES_tradnl" sz="2800" dirty="0" smtClean="0"/>
              <a:t>(</a:t>
            </a:r>
            <a:r>
              <a:rPr lang="es-ES_tradnl" sz="2800" dirty="0"/>
              <a:t>Joyas de los Testimonios, tomo 2, pág. 199</a:t>
            </a:r>
            <a:r>
              <a:rPr lang="es-ES_tradnl" sz="2800" dirty="0" smtClean="0"/>
              <a:t>)</a:t>
            </a:r>
            <a:endParaRPr lang="es-ES_tradnl" sz="2800" dirty="0"/>
          </a:p>
        </p:txBody>
      </p:sp>
    </p:spTree>
    <p:extLst>
      <p:ext uri="{BB962C8B-B14F-4D97-AF65-F5344CB8AC3E}">
        <p14:creationId xmlns:p14="http://schemas.microsoft.com/office/powerpoint/2010/main" val="758911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a:xfrm>
            <a:off x="680321" y="2811435"/>
            <a:ext cx="9945238" cy="2848585"/>
          </a:xfrm>
        </p:spPr>
        <p:txBody>
          <a:bodyPr>
            <a:normAutofit/>
          </a:bodyPr>
          <a:lstStyle/>
          <a:p>
            <a:r>
              <a:rPr lang="es-ES_tradnl" sz="4800" dirty="0"/>
              <a:t>11. Cómo deberían venir los adoradores "al santuario"? </a:t>
            </a:r>
            <a:endParaRPr lang="es-ES_tradnl" sz="4800" dirty="0" smtClean="0"/>
          </a:p>
          <a:p>
            <a:pPr marL="0" indent="0">
              <a:buNone/>
            </a:pPr>
            <a:r>
              <a:rPr lang="es-ES_tradnl" sz="4800" dirty="0" smtClean="0"/>
              <a:t>Sal </a:t>
            </a:r>
            <a:r>
              <a:rPr lang="es-ES_tradnl" sz="4800" dirty="0"/>
              <a:t>122: </a:t>
            </a:r>
            <a:r>
              <a:rPr lang="es-ES_tradnl" sz="4800" dirty="0" smtClean="0"/>
              <a:t>1; </a:t>
            </a:r>
            <a:r>
              <a:rPr lang="es-ES_tradnl" sz="4800" dirty="0" err="1"/>
              <a:t>Ecl</a:t>
            </a:r>
            <a:r>
              <a:rPr lang="es-ES_tradnl" sz="4800" dirty="0"/>
              <a:t>. 5: 1, 2; Hab. 2: 20</a:t>
            </a:r>
            <a:r>
              <a:rPr lang="es-ES_tradnl" sz="4800" dirty="0" smtClean="0"/>
              <a:t>.</a:t>
            </a:r>
            <a:r>
              <a:rPr lang="es-ES_tradnl" sz="4800" dirty="0"/>
              <a:t> </a:t>
            </a:r>
          </a:p>
          <a:p>
            <a:endParaRPr lang="es-ES_tradnl" sz="4800" dirty="0"/>
          </a:p>
        </p:txBody>
      </p:sp>
    </p:spTree>
    <p:extLst>
      <p:ext uri="{BB962C8B-B14F-4D97-AF65-F5344CB8AC3E}">
        <p14:creationId xmlns:p14="http://schemas.microsoft.com/office/powerpoint/2010/main" val="1581590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REVERENCIA HACIA LOS MINISTROS DE DIOS</a:t>
            </a:r>
          </a:p>
        </p:txBody>
      </p:sp>
      <p:sp>
        <p:nvSpPr>
          <p:cNvPr id="3" name="Marcador de contenido 2"/>
          <p:cNvSpPr>
            <a:spLocks noGrp="1"/>
          </p:cNvSpPr>
          <p:nvPr>
            <p:ph idx="1"/>
          </p:nvPr>
        </p:nvSpPr>
        <p:spPr>
          <a:xfrm>
            <a:off x="680321" y="2336873"/>
            <a:ext cx="10824914" cy="4318570"/>
          </a:xfrm>
        </p:spPr>
        <p:txBody>
          <a:bodyPr>
            <a:noAutofit/>
          </a:bodyPr>
          <a:lstStyle/>
          <a:p>
            <a:pPr marL="0" indent="0">
              <a:buNone/>
            </a:pPr>
            <a:r>
              <a:rPr lang="es-ES_tradnl" sz="3200" dirty="0"/>
              <a:t>"Debe enseñarse a todos a ser aseados, limpios y ordenados en su indumentaria, pero sin </a:t>
            </a:r>
            <a:r>
              <a:rPr lang="es-ES_tradnl" sz="3200" dirty="0" smtClean="0"/>
              <a:t>dedicarse </a:t>
            </a:r>
            <a:r>
              <a:rPr lang="es-ES_tradnl" sz="3200" dirty="0"/>
              <a:t>a los adornos exteriores que son completamente impropios </a:t>
            </a:r>
            <a:r>
              <a:rPr lang="es-ES_tradnl" sz="3200" dirty="0" smtClean="0"/>
              <a:t>para </a:t>
            </a:r>
            <a:r>
              <a:rPr lang="es-ES_tradnl" sz="3200" dirty="0"/>
              <a:t>el santuario. No debe haber ostentación de trajes; porque </a:t>
            </a:r>
            <a:r>
              <a:rPr lang="es-ES_tradnl" sz="3200" dirty="0" smtClean="0"/>
              <a:t>esto </a:t>
            </a:r>
            <a:r>
              <a:rPr lang="es-ES_tradnl" sz="3200" dirty="0"/>
              <a:t>estimula la </a:t>
            </a:r>
            <a:r>
              <a:rPr lang="es-ES_tradnl" sz="3200" dirty="0" smtClean="0"/>
              <a:t>irreverencia</a:t>
            </a:r>
            <a:r>
              <a:rPr lang="mr-IN" sz="3200" dirty="0" smtClean="0"/>
              <a:t>…</a:t>
            </a:r>
            <a:r>
              <a:rPr lang="es-ES" sz="3200" dirty="0"/>
              <a:t> </a:t>
            </a:r>
            <a:r>
              <a:rPr lang="es-ES" sz="3200" dirty="0" smtClean="0"/>
              <a:t>Dios</a:t>
            </a:r>
            <a:r>
              <a:rPr lang="es-ES_tradnl" sz="3200" dirty="0" smtClean="0"/>
              <a:t> </a:t>
            </a:r>
            <a:r>
              <a:rPr lang="es-ES_tradnl" sz="3200" dirty="0"/>
              <a:t>ha de ser el tema del pensamiento y el objeto del culto; y cualquier cosa que distraiga la mente del servicio solemne y </a:t>
            </a:r>
            <a:r>
              <a:rPr lang="es-ES_tradnl" sz="3200" dirty="0" smtClean="0"/>
              <a:t>sagrado </a:t>
            </a:r>
            <a:r>
              <a:rPr lang="es-ES_tradnl" sz="3200" dirty="0"/>
              <a:t>le </a:t>
            </a:r>
            <a:r>
              <a:rPr lang="es-ES_tradnl" sz="3200" dirty="0" smtClean="0"/>
              <a:t>ofende”</a:t>
            </a:r>
          </a:p>
          <a:p>
            <a:pPr marL="0" indent="0">
              <a:buNone/>
            </a:pPr>
            <a:r>
              <a:rPr lang="es-ES_tradnl" sz="3200" dirty="0" smtClean="0"/>
              <a:t> </a:t>
            </a:r>
            <a:r>
              <a:rPr lang="es-ES_tradnl" sz="3200" dirty="0"/>
              <a:t>(Joyas de los Testimonios, tomo 2, pág. </a:t>
            </a:r>
            <a:r>
              <a:rPr lang="es-ES_tradnl" sz="3200" dirty="0" smtClean="0"/>
              <a:t>201, 202)</a:t>
            </a:r>
            <a:endParaRPr lang="es-ES_tradnl" sz="3200" dirty="0"/>
          </a:p>
          <a:p>
            <a:endParaRPr lang="es-ES_tradnl" sz="3200" dirty="0"/>
          </a:p>
        </p:txBody>
      </p:sp>
    </p:spTree>
    <p:extLst>
      <p:ext uri="{BB962C8B-B14F-4D97-AF65-F5344CB8AC3E}">
        <p14:creationId xmlns:p14="http://schemas.microsoft.com/office/powerpoint/2010/main" val="852918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LA REVERENCIA EN LA CASA DE DIOS</a:t>
            </a:r>
            <a:endParaRPr lang="es-ES_tradnl" dirty="0"/>
          </a:p>
        </p:txBody>
      </p:sp>
      <p:sp>
        <p:nvSpPr>
          <p:cNvPr id="3" name="Marcador de contenido 2"/>
          <p:cNvSpPr>
            <a:spLocks noGrp="1"/>
          </p:cNvSpPr>
          <p:nvPr>
            <p:ph idx="1"/>
          </p:nvPr>
        </p:nvSpPr>
        <p:spPr>
          <a:xfrm>
            <a:off x="520861" y="2278998"/>
            <a:ext cx="11215868" cy="4353296"/>
          </a:xfrm>
        </p:spPr>
        <p:txBody>
          <a:bodyPr>
            <a:noAutofit/>
          </a:bodyPr>
          <a:lstStyle/>
          <a:p>
            <a:r>
              <a:rPr lang="es-ES_tradnl" sz="2800" dirty="0"/>
              <a:t>"La verdadera reverencia hacia Dios nos es inspirada por un </a:t>
            </a:r>
            <a:r>
              <a:rPr lang="es-ES_tradnl" sz="2800" dirty="0" smtClean="0"/>
              <a:t>sentido </a:t>
            </a:r>
            <a:r>
              <a:rPr lang="es-ES_tradnl" sz="2800" dirty="0"/>
              <a:t>de su infinita grandeza y un reconocimiento de su </a:t>
            </a:r>
            <a:r>
              <a:rPr lang="es-ES_tradnl" sz="2800" dirty="0" smtClean="0"/>
              <a:t>presencia. </a:t>
            </a:r>
            <a:r>
              <a:rPr lang="es-ES_tradnl" sz="2800" dirty="0"/>
              <a:t>Este sentido del Invisible debe </a:t>
            </a:r>
            <a:r>
              <a:rPr lang="es-ES_tradnl" sz="2800" dirty="0" smtClean="0"/>
              <a:t>impresionar </a:t>
            </a:r>
            <a:r>
              <a:rPr lang="es-ES_tradnl" sz="2800" dirty="0"/>
              <a:t>profundamente todo corazón</a:t>
            </a:r>
            <a:r>
              <a:rPr lang="es-ES_tradnl" sz="2800" dirty="0" smtClean="0"/>
              <a:t>. </a:t>
            </a:r>
            <a:r>
              <a:rPr lang="es-ES_tradnl" sz="2800" dirty="0"/>
              <a:t>La presencia de Dios hace que tanto el lugar como la hora de la oración sean sagrados. Y al manifestar reverencia por nuestra actitud y conducta, se profundiza en nosotros el sentimiento que la inspira. "Santo y temible es su nombre" (Sal. </a:t>
            </a:r>
            <a:r>
              <a:rPr lang="es-ES_tradnl" sz="2800" dirty="0" smtClean="0"/>
              <a:t>111:9 </a:t>
            </a:r>
            <a:r>
              <a:rPr lang="es-ES_tradnl" sz="2800" dirty="0" smtClean="0"/>
              <a:t>declara </a:t>
            </a:r>
            <a:r>
              <a:rPr lang="es-ES_tradnl" sz="2800" dirty="0"/>
              <a:t>el salmista. Los ángeles se </a:t>
            </a:r>
            <a:r>
              <a:rPr lang="es-ES_tradnl" sz="2800" dirty="0" smtClean="0"/>
              <a:t>velan </a:t>
            </a:r>
            <a:r>
              <a:rPr lang="es-ES_tradnl" sz="2800" dirty="0"/>
              <a:t>el rostro cuando pronuncian ese nombre ¡Con qué reverencia debieran pronunciarlo nuestros </a:t>
            </a:r>
            <a:r>
              <a:rPr lang="es-ES_tradnl" sz="2800" dirty="0" smtClean="0"/>
              <a:t>labios</a:t>
            </a:r>
            <a:r>
              <a:rPr lang="es-ES_tradnl" sz="2800" dirty="0"/>
              <a:t>, puesto que somos seres caídos y pecaminosos!" </a:t>
            </a:r>
            <a:endParaRPr lang="es-ES_tradnl" sz="2800" dirty="0" smtClean="0"/>
          </a:p>
          <a:p>
            <a:pPr marL="0" indent="0">
              <a:buNone/>
            </a:pPr>
            <a:r>
              <a:rPr lang="es-ES_tradnl" sz="2800" dirty="0" smtClean="0"/>
              <a:t>(</a:t>
            </a:r>
            <a:r>
              <a:rPr lang="es-ES_tradnl" sz="2800" dirty="0"/>
              <a:t>Profetas y </a:t>
            </a:r>
            <a:r>
              <a:rPr lang="es-ES_tradnl" sz="2800" dirty="0" smtClean="0"/>
              <a:t>Reyes</a:t>
            </a:r>
            <a:r>
              <a:rPr lang="es-ES_tradnl" sz="2800" dirty="0"/>
              <a:t>, pág. 34</a:t>
            </a:r>
            <a:r>
              <a:rPr lang="es-ES_tradnl" sz="2800" dirty="0" smtClean="0"/>
              <a:t>).</a:t>
            </a:r>
            <a:r>
              <a:rPr lang="es-ES_tradnl" sz="2800" dirty="0"/>
              <a:t>   </a:t>
            </a:r>
          </a:p>
          <a:p>
            <a:endParaRPr lang="es-ES_tradnl" sz="2800" dirty="0"/>
          </a:p>
          <a:p>
            <a:endParaRPr lang="es-ES_tradnl" sz="2800" dirty="0"/>
          </a:p>
        </p:txBody>
      </p:sp>
    </p:spTree>
    <p:extLst>
      <p:ext uri="{BB962C8B-B14F-4D97-AF65-F5344CB8AC3E}">
        <p14:creationId xmlns:p14="http://schemas.microsoft.com/office/powerpoint/2010/main" val="167868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3070" y="753228"/>
            <a:ext cx="10289894" cy="1080938"/>
          </a:xfrm>
        </p:spPr>
        <p:txBody>
          <a:bodyPr>
            <a:normAutofit/>
          </a:bodyPr>
          <a:lstStyle/>
          <a:p>
            <a:r>
              <a:rPr lang="es-ES_tradnl" sz="3200" dirty="0" smtClean="0"/>
              <a:t>QUE LOS CAMINOS DE DIOS SEAN VUESTROS CAMINOS</a:t>
            </a:r>
            <a:endParaRPr lang="es-ES_tradnl" sz="3200" dirty="0"/>
          </a:p>
        </p:txBody>
      </p:sp>
      <p:sp>
        <p:nvSpPr>
          <p:cNvPr id="3" name="Marcador de contenido 2"/>
          <p:cNvSpPr>
            <a:spLocks noGrp="1"/>
          </p:cNvSpPr>
          <p:nvPr>
            <p:ph idx="1"/>
          </p:nvPr>
        </p:nvSpPr>
        <p:spPr>
          <a:xfrm>
            <a:off x="680321" y="2336873"/>
            <a:ext cx="10037836" cy="3599316"/>
          </a:xfrm>
        </p:spPr>
        <p:txBody>
          <a:bodyPr>
            <a:normAutofit/>
          </a:bodyPr>
          <a:lstStyle/>
          <a:p>
            <a:r>
              <a:rPr lang="es-ES_tradnl" sz="4000" dirty="0"/>
              <a:t>1. "Los que quieran que sus hijos amen y reverencien a Dios, deben hablar de su bondad, majestad, y poder según se revelan en su Palabra y en las obras de la </a:t>
            </a:r>
            <a:r>
              <a:rPr lang="es-ES_tradnl" sz="4000" dirty="0" smtClean="0"/>
              <a:t>creación”</a:t>
            </a:r>
          </a:p>
          <a:p>
            <a:pPr marL="0" indent="0">
              <a:buNone/>
            </a:pPr>
            <a:r>
              <a:rPr lang="es-ES_tradnl" sz="4000" dirty="0" smtClean="0"/>
              <a:t> </a:t>
            </a:r>
            <a:r>
              <a:rPr lang="es-ES_tradnl" sz="4000" dirty="0" smtClean="0"/>
              <a:t>     (</a:t>
            </a:r>
            <a:r>
              <a:rPr lang="es-ES_tradnl" sz="4000" dirty="0"/>
              <a:t>Patriarcas y Profetas, pág. 538</a:t>
            </a:r>
            <a:r>
              <a:rPr lang="es-ES_tradnl" sz="4000" dirty="0" smtClean="0"/>
              <a:t>).</a:t>
            </a:r>
            <a:r>
              <a:rPr lang="es-ES_tradnl" sz="4000" dirty="0"/>
              <a:t> </a:t>
            </a:r>
          </a:p>
          <a:p>
            <a:endParaRPr lang="es-ES_tradnl" sz="4000" dirty="0"/>
          </a:p>
        </p:txBody>
      </p:sp>
    </p:spTree>
    <p:extLst>
      <p:ext uri="{BB962C8B-B14F-4D97-AF65-F5344CB8AC3E}">
        <p14:creationId xmlns:p14="http://schemas.microsoft.com/office/powerpoint/2010/main" val="2014014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5114" y="753228"/>
            <a:ext cx="10074263" cy="1080938"/>
          </a:xfrm>
        </p:spPr>
        <p:txBody>
          <a:bodyPr>
            <a:normAutofit/>
          </a:bodyPr>
          <a:lstStyle/>
          <a:p>
            <a:r>
              <a:rPr lang="es-ES_tradnl" sz="3200" dirty="0"/>
              <a:t>QUE LOS CAMINOS DE DIOS SEAN VUESTROS CAMINOS</a:t>
            </a:r>
          </a:p>
        </p:txBody>
      </p:sp>
      <p:sp>
        <p:nvSpPr>
          <p:cNvPr id="3" name="Marcador de contenido 2"/>
          <p:cNvSpPr>
            <a:spLocks noGrp="1"/>
          </p:cNvSpPr>
          <p:nvPr>
            <p:ph idx="1"/>
          </p:nvPr>
        </p:nvSpPr>
        <p:spPr>
          <a:xfrm>
            <a:off x="645596" y="2255847"/>
            <a:ext cx="10963811" cy="4237547"/>
          </a:xfrm>
        </p:spPr>
        <p:txBody>
          <a:bodyPr>
            <a:normAutofit/>
          </a:bodyPr>
          <a:lstStyle/>
          <a:p>
            <a:r>
              <a:rPr lang="es-ES_tradnl" sz="3200" dirty="0"/>
              <a:t>2. "La verdadera reverencia hacia Dios nos es inspirada por un sentido de su infinita grandeza y un reconocimiento de su presencia. Este sentido del Invisible debe impresionar profundamente todo corazón. La presencia de Dios hace que tanto el lugar como la hora de la oración sean sagrados. Y al manifestar reverencia por nuestra actitud y conducta, se profundiza en nosotros el sentimiento que la inspira" </a:t>
            </a:r>
            <a:endParaRPr lang="es-ES_tradnl" sz="3200" dirty="0" smtClean="0"/>
          </a:p>
          <a:p>
            <a:pPr marL="0" indent="0">
              <a:buNone/>
            </a:pPr>
            <a:r>
              <a:rPr lang="es-ES_tradnl" sz="3200" dirty="0" smtClean="0"/>
              <a:t>                                (</a:t>
            </a:r>
            <a:r>
              <a:rPr lang="es-ES_tradnl" sz="3200" dirty="0"/>
              <a:t>Profetas y Reyes, pág. 34) </a:t>
            </a:r>
          </a:p>
          <a:p>
            <a:endParaRPr lang="es-ES_tradnl" sz="3200" dirty="0"/>
          </a:p>
        </p:txBody>
      </p:sp>
    </p:spTree>
    <p:extLst>
      <p:ext uri="{BB962C8B-B14F-4D97-AF65-F5344CB8AC3E}">
        <p14:creationId xmlns:p14="http://schemas.microsoft.com/office/powerpoint/2010/main" val="998715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1495" y="753228"/>
            <a:ext cx="10062688" cy="1080938"/>
          </a:xfrm>
        </p:spPr>
        <p:txBody>
          <a:bodyPr>
            <a:normAutofit/>
          </a:bodyPr>
          <a:lstStyle/>
          <a:p>
            <a:r>
              <a:rPr lang="es-ES_tradnl" sz="3200" dirty="0"/>
              <a:t>QUE LOS CAMINOS DE DIOS SEAN VUESTROS CAMINOS</a:t>
            </a:r>
          </a:p>
        </p:txBody>
      </p:sp>
      <p:sp>
        <p:nvSpPr>
          <p:cNvPr id="3" name="Marcador de contenido 2"/>
          <p:cNvSpPr>
            <a:spLocks noGrp="1"/>
          </p:cNvSpPr>
          <p:nvPr>
            <p:ph idx="1"/>
          </p:nvPr>
        </p:nvSpPr>
        <p:spPr>
          <a:xfrm>
            <a:off x="680321" y="2336873"/>
            <a:ext cx="10570271" cy="4006054"/>
          </a:xfrm>
        </p:spPr>
        <p:txBody>
          <a:bodyPr>
            <a:normAutofit/>
          </a:bodyPr>
          <a:lstStyle/>
          <a:p>
            <a:pPr marL="0" indent="0">
              <a:lnSpc>
                <a:spcPct val="100000"/>
              </a:lnSpc>
              <a:spcBef>
                <a:spcPts val="0"/>
              </a:spcBef>
              <a:buNone/>
            </a:pPr>
            <a:r>
              <a:rPr lang="es-ES_tradnl" sz="4000" dirty="0"/>
              <a:t>3. Santo y temible es su nombre (Sal. 11: 9, VM), declara el salmista. Los ángeles se velan el rostro cuando pronuncian ese </a:t>
            </a:r>
            <a:r>
              <a:rPr lang="es-ES_tradnl" sz="4000" dirty="0" smtClean="0"/>
              <a:t>nombre.  </a:t>
            </a:r>
            <a:r>
              <a:rPr lang="es-ES_tradnl" sz="4000" dirty="0" err="1"/>
              <a:t>iCon</a:t>
            </a:r>
            <a:r>
              <a:rPr lang="es-ES_tradnl" sz="4000" dirty="0"/>
              <a:t> qué reverencia debieran pronunciarlo nuestros labios, puesto que somos seres caídos y pecaminosos!" (</a:t>
            </a:r>
            <a:r>
              <a:rPr lang="es-ES_tradnl" sz="4000" dirty="0" err="1"/>
              <a:t>Ibid</a:t>
            </a:r>
            <a:r>
              <a:rPr lang="es-ES_tradnl" sz="4000" dirty="0"/>
              <a:t>.) </a:t>
            </a:r>
          </a:p>
          <a:p>
            <a:pPr marL="0" marR="0" lvl="0" indent="0" defTabSz="914400" eaLnBrk="1" fontAlgn="auto" latinLnBrk="0" hangingPunct="1">
              <a:lnSpc>
                <a:spcPct val="100000"/>
              </a:lnSpc>
              <a:spcBef>
                <a:spcPts val="0"/>
              </a:spcBef>
              <a:spcAft>
                <a:spcPts val="0"/>
              </a:spcAft>
              <a:buClrTx/>
              <a:buSzTx/>
              <a:buFontTx/>
              <a:buNone/>
              <a:tabLst/>
              <a:defRPr/>
            </a:pPr>
            <a:endParaRPr lang="es-ES_tradnl" sz="4000" dirty="0"/>
          </a:p>
        </p:txBody>
      </p:sp>
    </p:spTree>
    <p:extLst>
      <p:ext uri="{BB962C8B-B14F-4D97-AF65-F5344CB8AC3E}">
        <p14:creationId xmlns:p14="http://schemas.microsoft.com/office/powerpoint/2010/main" val="1620223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2989" y="753228"/>
            <a:ext cx="10062688" cy="1080938"/>
          </a:xfrm>
        </p:spPr>
        <p:txBody>
          <a:bodyPr>
            <a:normAutofit/>
          </a:bodyPr>
          <a:lstStyle/>
          <a:p>
            <a:r>
              <a:rPr lang="es-ES_tradnl" sz="3200" dirty="0"/>
              <a:t>QUE LOS CAMINOS DE DIOS SEAN VUESTROS CAMINOS</a:t>
            </a:r>
          </a:p>
        </p:txBody>
      </p:sp>
      <p:sp>
        <p:nvSpPr>
          <p:cNvPr id="3" name="Marcador de contenido 2"/>
          <p:cNvSpPr>
            <a:spLocks noGrp="1"/>
          </p:cNvSpPr>
          <p:nvPr>
            <p:ph idx="1"/>
          </p:nvPr>
        </p:nvSpPr>
        <p:spPr>
          <a:xfrm>
            <a:off x="462989" y="2336873"/>
            <a:ext cx="11019097" cy="3599316"/>
          </a:xfrm>
        </p:spPr>
        <p:txBody>
          <a:bodyPr>
            <a:noAutofit/>
          </a:bodyPr>
          <a:lstStyle/>
          <a:p>
            <a:r>
              <a:rPr lang="es-ES_tradnl" sz="4400" dirty="0"/>
              <a:t>4. "Se debería mostrar reverencia hacia los representantes de Dios: pastores, maestros, y padres llamados a hablar y actuar en su lugar. Dios es honrado por el respeto mostrado hacia </a:t>
            </a:r>
            <a:r>
              <a:rPr lang="es-ES_tradnl" sz="4400" dirty="0" smtClean="0"/>
              <a:t>ellos”. </a:t>
            </a:r>
          </a:p>
          <a:p>
            <a:pPr marL="0" indent="0">
              <a:buNone/>
            </a:pPr>
            <a:r>
              <a:rPr lang="es-ES_tradnl" sz="3600" dirty="0" smtClean="0"/>
              <a:t>  (</a:t>
            </a:r>
            <a:r>
              <a:rPr lang="es-ES_tradnl" sz="3600" dirty="0"/>
              <a:t>La </a:t>
            </a:r>
            <a:r>
              <a:rPr lang="es-ES_tradnl" sz="3600" dirty="0" smtClean="0"/>
              <a:t>Educación</a:t>
            </a:r>
            <a:r>
              <a:rPr lang="es-ES_tradnl" sz="3600" dirty="0"/>
              <a:t>, pág. 239)</a:t>
            </a:r>
            <a:r>
              <a:rPr lang="es-ES_tradnl" sz="4400" dirty="0"/>
              <a:t> </a:t>
            </a:r>
          </a:p>
          <a:p>
            <a:endParaRPr lang="es-ES_tradnl" sz="4400" dirty="0"/>
          </a:p>
        </p:txBody>
      </p:sp>
    </p:spTree>
    <p:extLst>
      <p:ext uri="{BB962C8B-B14F-4D97-AF65-F5344CB8AC3E}">
        <p14:creationId xmlns:p14="http://schemas.microsoft.com/office/powerpoint/2010/main" val="2034671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2800"/>
              <a:t>QUE LOS CAMINOS DE DIOS SEAN VUESTROS CAMINOS</a:t>
            </a:r>
          </a:p>
        </p:txBody>
      </p:sp>
      <p:sp>
        <p:nvSpPr>
          <p:cNvPr id="3" name="Marcador de contenido 2"/>
          <p:cNvSpPr>
            <a:spLocks noGrp="1"/>
          </p:cNvSpPr>
          <p:nvPr>
            <p:ph idx="1"/>
          </p:nvPr>
        </p:nvSpPr>
        <p:spPr>
          <a:xfrm>
            <a:off x="138897" y="2059080"/>
            <a:ext cx="11702004" cy="4492191"/>
          </a:xfrm>
        </p:spPr>
        <p:txBody>
          <a:bodyPr>
            <a:noAutofit/>
          </a:bodyPr>
          <a:lstStyle/>
          <a:p>
            <a:r>
              <a:rPr lang="es-ES_tradnl" sz="2800" dirty="0"/>
              <a:t>5. "Y Dios ha mandado especialmente que se manifieste tierno respeto hacia los ancianos "Corona de gloria es la cabeza cana -</a:t>
            </a:r>
            <a:r>
              <a:rPr lang="es-ES_tradnl" sz="2800" dirty="0" smtClean="0"/>
              <a:t>dice-</a:t>
            </a:r>
            <a:r>
              <a:rPr lang="es-ES_tradnl" sz="2800" dirty="0"/>
              <a:t>, cuando se halla en el camino de </a:t>
            </a:r>
            <a:r>
              <a:rPr lang="es-ES_tradnl" sz="2800" dirty="0" smtClean="0"/>
              <a:t>justicia. </a:t>
            </a:r>
            <a:r>
              <a:rPr lang="es-ES_tradnl" sz="2800" dirty="0"/>
              <a:t>Habla de batallas peleadas, y victorias ganadas; de cargas llevadas y tentaciones </a:t>
            </a:r>
            <a:r>
              <a:rPr lang="es-ES_tradnl" sz="2800" dirty="0" smtClean="0"/>
              <a:t>resistidas</a:t>
            </a:r>
            <a:r>
              <a:rPr lang="es-ES_tradnl" sz="2800" dirty="0"/>
              <a:t>. Habla de pies cansados que se acercan al descanso, de puestos que pronto quedarán vacantes. Ayudad a los niños a pensar en esto, y ellos suavizarán el camino de los ancianos mediante su cortesía y respeto, y añadirán gracia y belleza a sus jóvenes vidas si prestan atención al mandato: "Delante de las canas te levantarás, y honrarás el rostro del </a:t>
            </a:r>
            <a:r>
              <a:rPr lang="es-ES_tradnl" sz="2800" dirty="0" smtClean="0"/>
              <a:t>anciano”.</a:t>
            </a:r>
            <a:endParaRPr lang="es-ES_tradnl" sz="2800" dirty="0"/>
          </a:p>
          <a:p>
            <a:pPr marL="0" indent="0">
              <a:buNone/>
            </a:pPr>
            <a:r>
              <a:rPr lang="es-ES_tradnl" sz="2800" dirty="0"/>
              <a:t> (La Educación, pág. 239)</a:t>
            </a:r>
            <a:r>
              <a:rPr lang="es-ES_tradnl" sz="3600" dirty="0"/>
              <a:t> </a:t>
            </a:r>
            <a:endParaRPr lang="es-ES_tradnl" sz="2800" dirty="0"/>
          </a:p>
        </p:txBody>
      </p:sp>
    </p:spTree>
    <p:extLst>
      <p:ext uri="{BB962C8B-B14F-4D97-AF65-F5344CB8AC3E}">
        <p14:creationId xmlns:p14="http://schemas.microsoft.com/office/powerpoint/2010/main" val="109697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LA REVERENCIA EN LA CASA DE DIOS</a:t>
            </a:r>
          </a:p>
        </p:txBody>
      </p:sp>
      <p:sp>
        <p:nvSpPr>
          <p:cNvPr id="3" name="Marcador de contenido 2"/>
          <p:cNvSpPr>
            <a:spLocks noGrp="1"/>
          </p:cNvSpPr>
          <p:nvPr>
            <p:ph idx="1"/>
          </p:nvPr>
        </p:nvSpPr>
        <p:spPr>
          <a:xfrm>
            <a:off x="680321" y="2336873"/>
            <a:ext cx="10697593" cy="3599316"/>
          </a:xfrm>
        </p:spPr>
        <p:txBody>
          <a:bodyPr>
            <a:noAutofit/>
          </a:bodyPr>
          <a:lstStyle/>
          <a:p>
            <a:r>
              <a:rPr lang="es-ES_tradnl" sz="3600" dirty="0"/>
              <a:t>“Para el alma humilde y creyente, la casa de Dios en la tierra es la puerta del cielo. El canto de alabanza, la adoración, las palabras pronunciadas por los representantes de Cristo, son los agentes designados por Dios para preparar un pueblo para la iglesia celestial, para aquel culto más sublime, en el que no podrá entrar nada que corrompa. </a:t>
            </a:r>
            <a:endParaRPr lang="es-ES_tradnl" sz="3600" dirty="0" smtClean="0"/>
          </a:p>
          <a:p>
            <a:pPr marL="0" indent="0">
              <a:buNone/>
            </a:pPr>
            <a:r>
              <a:rPr lang="es-ES_tradnl" sz="3600" dirty="0" smtClean="0"/>
              <a:t>– </a:t>
            </a:r>
            <a:r>
              <a:rPr lang="es-ES_tradnl" sz="3600" dirty="0"/>
              <a:t>{FV 191.2}</a:t>
            </a:r>
          </a:p>
          <a:p>
            <a:endParaRPr lang="es-ES_tradnl" sz="3600" dirty="0"/>
          </a:p>
        </p:txBody>
      </p:sp>
    </p:spTree>
    <p:extLst>
      <p:ext uri="{BB962C8B-B14F-4D97-AF65-F5344CB8AC3E}">
        <p14:creationId xmlns:p14="http://schemas.microsoft.com/office/powerpoint/2010/main" val="151981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LA REVERENCIA EN LA CASA DE DIOS</a:t>
            </a:r>
          </a:p>
        </p:txBody>
      </p:sp>
      <p:sp>
        <p:nvSpPr>
          <p:cNvPr id="3" name="Marcador de contenido 2"/>
          <p:cNvSpPr>
            <a:spLocks noGrp="1"/>
          </p:cNvSpPr>
          <p:nvPr>
            <p:ph idx="1"/>
          </p:nvPr>
        </p:nvSpPr>
        <p:spPr>
          <a:xfrm>
            <a:off x="680321" y="2336873"/>
            <a:ext cx="10905937" cy="3599316"/>
          </a:xfrm>
        </p:spPr>
        <p:txBody>
          <a:bodyPr>
            <a:noAutofit/>
          </a:bodyPr>
          <a:lstStyle/>
          <a:p>
            <a:r>
              <a:rPr lang="es-ES_tradnl" sz="3600" dirty="0"/>
              <a:t>“Del carácter sagrado que rodeaba el santuario terrenal, los cristianos pueden aprender cómo deben considerar el lugar donde el Señor se encuentra con su pueblo. Ha habido un gran cambio, y no en el mejor sentido, sino en el peor, en los hábitos y costumbres de la gente con referencia al culto religioso.... – {FV 191.3}</a:t>
            </a:r>
          </a:p>
          <a:p>
            <a:endParaRPr lang="es-ES_tradnl" sz="3600" dirty="0"/>
          </a:p>
        </p:txBody>
      </p:sp>
    </p:spTree>
    <p:extLst>
      <p:ext uri="{BB962C8B-B14F-4D97-AF65-F5344CB8AC3E}">
        <p14:creationId xmlns:p14="http://schemas.microsoft.com/office/powerpoint/2010/main" val="1576325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LA REVERENCIA EN LA CASA DE DIOS</a:t>
            </a:r>
          </a:p>
        </p:txBody>
      </p:sp>
      <p:sp>
        <p:nvSpPr>
          <p:cNvPr id="3" name="Marcador de contenido 2"/>
          <p:cNvSpPr>
            <a:spLocks noGrp="1"/>
          </p:cNvSpPr>
          <p:nvPr>
            <p:ph idx="1"/>
          </p:nvPr>
        </p:nvSpPr>
        <p:spPr/>
        <p:txBody>
          <a:bodyPr>
            <a:normAutofit/>
          </a:bodyPr>
          <a:lstStyle/>
          <a:p>
            <a:r>
              <a:rPr lang="es-ES_tradnl" sz="4000" dirty="0"/>
              <a:t>“La casa es el santuario para la familia, y la cámara o el huerto, el lugar más retraído para el culto individual; pero la iglesia es el santuario para la congregación</a:t>
            </a:r>
            <a:r>
              <a:rPr lang="es-ES_tradnl" sz="4000" dirty="0" smtClean="0"/>
              <a:t>.”</a:t>
            </a:r>
          </a:p>
          <a:p>
            <a:pPr marL="0" indent="0">
              <a:buNone/>
            </a:pPr>
            <a:r>
              <a:rPr lang="es-ES_tradnl" sz="3200" dirty="0" smtClean="0"/>
              <a:t>—</a:t>
            </a:r>
            <a:r>
              <a:rPr lang="es-ES_tradnl" sz="3200" dirty="0"/>
              <a:t>Testimonios Selectos 4:145. – {FV 191.4}</a:t>
            </a:r>
          </a:p>
          <a:p>
            <a:endParaRPr lang="es-ES_tradnl" sz="4000" dirty="0"/>
          </a:p>
        </p:txBody>
      </p:sp>
    </p:spTree>
    <p:extLst>
      <p:ext uri="{BB962C8B-B14F-4D97-AF65-F5344CB8AC3E}">
        <p14:creationId xmlns:p14="http://schemas.microsoft.com/office/powerpoint/2010/main" val="688764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LA REVERENCIA EN LA CASA DE DIOS</a:t>
            </a:r>
          </a:p>
        </p:txBody>
      </p:sp>
      <p:sp>
        <p:nvSpPr>
          <p:cNvPr id="3" name="Marcador de contenido 2"/>
          <p:cNvSpPr>
            <a:spLocks noGrp="1"/>
          </p:cNvSpPr>
          <p:nvPr>
            <p:ph idx="1"/>
          </p:nvPr>
        </p:nvSpPr>
        <p:spPr/>
        <p:txBody>
          <a:bodyPr>
            <a:noAutofit/>
          </a:bodyPr>
          <a:lstStyle/>
          <a:p>
            <a:r>
              <a:rPr lang="es-ES_tradnl" sz="3600" dirty="0"/>
              <a:t>“En el nombre de Jesús podemos acercarnos a él con confianza, pero no debemos hacerlo con la osadía de la presunción, como si el Señor estuviese al mismo nivel que nosotros. Algunos se dirigen al Dios grande, todopoderoso y santo, que habita en luz inaccesible, como si se dirigieran a un igual o a un inferior.</a:t>
            </a:r>
          </a:p>
          <a:p>
            <a:endParaRPr lang="es-ES_tradnl" sz="3600" dirty="0"/>
          </a:p>
        </p:txBody>
      </p:sp>
    </p:spTree>
    <p:extLst>
      <p:ext uri="{BB962C8B-B14F-4D97-AF65-F5344CB8AC3E}">
        <p14:creationId xmlns:p14="http://schemas.microsoft.com/office/powerpoint/2010/main" val="144267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LA REVERENCIA EN LA CASA DE DIOS</a:t>
            </a:r>
          </a:p>
        </p:txBody>
      </p:sp>
      <p:sp>
        <p:nvSpPr>
          <p:cNvPr id="3" name="Marcador de contenido 2"/>
          <p:cNvSpPr>
            <a:spLocks noGrp="1"/>
          </p:cNvSpPr>
          <p:nvPr>
            <p:ph idx="1"/>
          </p:nvPr>
        </p:nvSpPr>
        <p:spPr/>
        <p:txBody>
          <a:bodyPr>
            <a:noAutofit/>
          </a:bodyPr>
          <a:lstStyle/>
          <a:p>
            <a:r>
              <a:rPr lang="es-ES_tradnl" sz="3600" dirty="0"/>
              <a:t>Hay quienes se comportan en la casa de Dios como no se atreverían a hacerlo en la sala de audiencia de un soberano terrenal. Los tales debieran recordar que están ante la vista de Aquel a quien los serafines adoran, y ante quien los ángeles cubren su rostro</a:t>
            </a:r>
            <a:r>
              <a:rPr lang="es-ES_tradnl" sz="3600" dirty="0" smtClean="0"/>
              <a:t>.”</a:t>
            </a:r>
          </a:p>
          <a:p>
            <a:pPr marL="0" indent="0">
              <a:buNone/>
            </a:pPr>
            <a:r>
              <a:rPr lang="es-ES_tradnl" dirty="0" smtClean="0"/>
              <a:t>—</a:t>
            </a:r>
            <a:r>
              <a:rPr lang="es-ES_tradnl" dirty="0"/>
              <a:t>Historia de los Patriarcas y Profetas, 257. – {FV 191.5}</a:t>
            </a:r>
          </a:p>
          <a:p>
            <a:endParaRPr lang="es-ES_tradnl" sz="3600" dirty="0"/>
          </a:p>
        </p:txBody>
      </p:sp>
    </p:spTree>
    <p:extLst>
      <p:ext uri="{BB962C8B-B14F-4D97-AF65-F5344CB8AC3E}">
        <p14:creationId xmlns:p14="http://schemas.microsoft.com/office/powerpoint/2010/main" val="83083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REVERENCIA HACIA DIOS</a:t>
            </a:r>
            <a:endParaRPr lang="es-ES_tradnl" dirty="0"/>
          </a:p>
        </p:txBody>
      </p:sp>
      <p:sp>
        <p:nvSpPr>
          <p:cNvPr id="3" name="Marcador de contenido 2"/>
          <p:cNvSpPr>
            <a:spLocks noGrp="1"/>
          </p:cNvSpPr>
          <p:nvPr>
            <p:ph idx="1"/>
          </p:nvPr>
        </p:nvSpPr>
        <p:spPr/>
        <p:txBody>
          <a:bodyPr>
            <a:noAutofit/>
          </a:bodyPr>
          <a:lstStyle/>
          <a:p>
            <a:r>
              <a:rPr lang="es-ES_tradnl" sz="6600" dirty="0"/>
              <a:t>1. Qué declara David que es el nombre de Dios? </a:t>
            </a:r>
            <a:endParaRPr lang="es-ES_tradnl" sz="6600" dirty="0" smtClean="0"/>
          </a:p>
          <a:p>
            <a:pPr marL="0" indent="0">
              <a:buNone/>
            </a:pPr>
            <a:r>
              <a:rPr lang="es-ES_tradnl" sz="5400" dirty="0" smtClean="0"/>
              <a:t>Sal</a:t>
            </a:r>
            <a:r>
              <a:rPr lang="es-ES_tradnl" sz="5400" dirty="0"/>
              <a:t>. 111: 9 </a:t>
            </a:r>
            <a:endParaRPr lang="es-ES_tradnl" sz="5400" dirty="0" smtClean="0"/>
          </a:p>
          <a:p>
            <a:endParaRPr lang="es-ES_tradnl" sz="6600" dirty="0"/>
          </a:p>
        </p:txBody>
      </p:sp>
    </p:spTree>
    <p:extLst>
      <p:ext uri="{BB962C8B-B14F-4D97-AF65-F5344CB8AC3E}">
        <p14:creationId xmlns:p14="http://schemas.microsoft.com/office/powerpoint/2010/main" val="448599395"/>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845</TotalTime>
  <Words>2128</Words>
  <Application>Microsoft Macintosh PowerPoint</Application>
  <PresentationFormat>Panorámica</PresentationFormat>
  <Paragraphs>98</Paragraphs>
  <Slides>34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Mangal</vt:lpstr>
      <vt:lpstr>Trebuchet MS</vt:lpstr>
      <vt:lpstr>Berlín</vt:lpstr>
      <vt:lpstr>LA REVERENCIA EN LA CASA  DE DIOS</vt:lpstr>
      <vt:lpstr>Presentación de PowerPoint</vt:lpstr>
      <vt:lpstr>LA REVERENCIA EN LA CASA DE DIOS</vt:lpstr>
      <vt:lpstr>LA REVERENCIA EN LA CASA DE DIOS</vt:lpstr>
      <vt:lpstr>LA REVERENCIA EN LA CASA DE DIOS</vt:lpstr>
      <vt:lpstr>LA REVERENCIA EN LA CASA DE DIOS</vt:lpstr>
      <vt:lpstr>LA REVERENCIA EN LA CASA DE DIOS</vt:lpstr>
      <vt:lpstr>LA REVERENCIA EN LA CASA DE DIOS</vt:lpstr>
      <vt:lpstr>REVERENCIA HACIA DIOS</vt:lpstr>
      <vt:lpstr>REVERENCIA HACIA DIOS</vt:lpstr>
      <vt:lpstr>REVERENCIA HACIA LA BIBLIA</vt:lpstr>
      <vt:lpstr>REVERENCIA HACIA LA BIBLIA</vt:lpstr>
      <vt:lpstr>REVERENCIA HACIA LA CASA DE DIOS</vt:lpstr>
      <vt:lpstr>REVERENCIA HACIA LA CASA DE DIOS</vt:lpstr>
      <vt:lpstr>REVERENCIA HACIA LA CASA DE DIOS</vt:lpstr>
      <vt:lpstr>REVERENCIA HACIA LA CASA DE DIOS</vt:lpstr>
      <vt:lpstr>REVERENCIA HACIA LA CASA DE DIOS</vt:lpstr>
      <vt:lpstr>REVERENCIA HACIA LA CASA DE DIOS</vt:lpstr>
      <vt:lpstr>REVERENCIA HACIA LA CASA DE DIOS</vt:lpstr>
      <vt:lpstr>REVERENCIA HACIA LA CASA DE DIOS</vt:lpstr>
      <vt:lpstr>REVERENCIA HACIA LA CASA DE DIOS</vt:lpstr>
      <vt:lpstr>REVERENCIA HACIA LOS MINISTROS DE DIOS</vt:lpstr>
      <vt:lpstr>REVERENCIA HACIA LOS MINISTROS DE DIOS</vt:lpstr>
      <vt:lpstr>REVERENCIA HACIA LOS MINISTROS DE DIOS</vt:lpstr>
      <vt:lpstr>REVERENCIA HACIA LOS MINISTROS DE DIOS</vt:lpstr>
      <vt:lpstr>REVERENCIA HACIA LOS MINISTROS DE DIOS</vt:lpstr>
      <vt:lpstr>REVERENCIA HACIA LOS MINISTROS DE DIOS</vt:lpstr>
      <vt:lpstr>REVERENCIA HACIA LOS MINISTROS DE DIOS</vt:lpstr>
      <vt:lpstr>REVERENCIA HACIA LOS MINISTROS DE DIOS</vt:lpstr>
      <vt:lpstr>QUE LOS CAMINOS DE DIOS SEAN VUESTROS CAMINOS</vt:lpstr>
      <vt:lpstr>QUE LOS CAMINOS DE DIOS SEAN VUESTROS CAMINOS</vt:lpstr>
      <vt:lpstr>QUE LOS CAMINOS DE DIOS SEAN VUESTROS CAMINOS</vt:lpstr>
      <vt:lpstr>QUE LOS CAMINOS DE DIOS SEAN VUESTROS CAMINOS</vt:lpstr>
      <vt:lpstr>QUE LOS CAMINOS DE DIOS SEAN VUESTROS CAMINOS</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REVERENCIA EN LA CASA  DE DIOS</dc:title>
  <dc:creator>Nivardo López</dc:creator>
  <cp:lastModifiedBy>Nivardo López</cp:lastModifiedBy>
  <cp:revision>28</cp:revision>
  <dcterms:created xsi:type="dcterms:W3CDTF">2017-11-21T19:01:06Z</dcterms:created>
  <dcterms:modified xsi:type="dcterms:W3CDTF">2017-11-22T13:06:57Z</dcterms:modified>
</cp:coreProperties>
</file>