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3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3/10/17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La iglesia y el estado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345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400" dirty="0"/>
              <a:t>El reino civil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9275" y="1884080"/>
            <a:ext cx="8042276" cy="3001685"/>
          </a:xfrm>
        </p:spPr>
        <p:txBody>
          <a:bodyPr>
            <a:normAutofit/>
          </a:bodyPr>
          <a:lstStyle/>
          <a:p>
            <a:r>
              <a:rPr lang="es-ES" sz="4800" dirty="0"/>
              <a:t>5. Por quién deben orar los cristianos</a:t>
            </a:r>
            <a:r>
              <a:rPr lang="es-ES" sz="4800" dirty="0" smtClean="0"/>
              <a:t>?</a:t>
            </a:r>
          </a:p>
          <a:p>
            <a:pPr marL="0" indent="0">
              <a:buNone/>
            </a:pPr>
            <a:r>
              <a:rPr lang="es-ES" sz="4400" dirty="0" smtClean="0"/>
              <a:t>1 </a:t>
            </a:r>
            <a:r>
              <a:rPr lang="es-ES" sz="4400" dirty="0"/>
              <a:t>Tim. 2: 1, 2.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753301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800" dirty="0"/>
              <a:t>El reino civil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5400" dirty="0"/>
              <a:t>6. ¿De qué derechos civiles deberían gozar todos? </a:t>
            </a:r>
            <a:endParaRPr lang="es-ES" sz="5400" dirty="0" smtClean="0"/>
          </a:p>
          <a:p>
            <a:pPr marL="0" indent="0">
              <a:buNone/>
            </a:pPr>
            <a:r>
              <a:rPr lang="es-ES" sz="5400" dirty="0" err="1" smtClean="0"/>
              <a:t>Hech</a:t>
            </a:r>
            <a:r>
              <a:rPr lang="es-ES" sz="5400" dirty="0"/>
              <a:t>. </a:t>
            </a:r>
            <a:r>
              <a:rPr lang="es-ES" sz="5400" dirty="0" smtClean="0"/>
              <a:t>19: </a:t>
            </a:r>
            <a:r>
              <a:rPr lang="es-ES" sz="5400" dirty="0"/>
              <a:t>35- 40.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2269433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400" dirty="0"/>
              <a:t>El reino civil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800" dirty="0"/>
              <a:t>"La decisión del escribano y de otros que ocupaban puestos de honor en la ciudad, había puesto a Pablo adelante del pueblo como una persona inocente de </a:t>
            </a:r>
            <a:r>
              <a:rPr lang="es-ES" sz="2800" dirty="0" smtClean="0"/>
              <a:t>acto ilegal </a:t>
            </a:r>
            <a:r>
              <a:rPr lang="es-ES" sz="2800" dirty="0"/>
              <a:t>alguno. Este fue otro del cristianismo sobre el error y la </a:t>
            </a:r>
            <a:r>
              <a:rPr lang="es-ES" sz="2800" dirty="0" smtClean="0"/>
              <a:t>superstici</a:t>
            </a:r>
            <a:r>
              <a:rPr lang="es-ES" sz="2800" dirty="0" smtClean="0"/>
              <a:t>ón.</a:t>
            </a:r>
            <a:r>
              <a:rPr lang="es-ES" sz="2800" dirty="0" smtClean="0"/>
              <a:t> </a:t>
            </a:r>
            <a:r>
              <a:rPr lang="es-ES" sz="2800" dirty="0"/>
              <a:t>Dios había </a:t>
            </a:r>
            <a:r>
              <a:rPr lang="es-ES" sz="2800" dirty="0" smtClean="0"/>
              <a:t>levantado </a:t>
            </a:r>
            <a:r>
              <a:rPr lang="es-ES" sz="2800" dirty="0"/>
              <a:t>a un gran </a:t>
            </a:r>
            <a:r>
              <a:rPr lang="es-ES" sz="2800" dirty="0" smtClean="0"/>
              <a:t>magistrado para </a:t>
            </a:r>
            <a:r>
              <a:rPr lang="es-ES" sz="2800" dirty="0"/>
              <a:t>vindicar a su apóstol y </a:t>
            </a:r>
            <a:r>
              <a:rPr lang="es-ES" sz="2800" dirty="0" smtClean="0"/>
              <a:t>detener </a:t>
            </a:r>
            <a:r>
              <a:rPr lang="es-ES" sz="2800" dirty="0"/>
              <a:t>a la turba </a:t>
            </a:r>
            <a:r>
              <a:rPr lang="es-ES" sz="2800" dirty="0" smtClean="0"/>
              <a:t>tumultuosa”</a:t>
            </a:r>
          </a:p>
          <a:p>
            <a:pPr marL="0" indent="0">
              <a:buNone/>
            </a:pPr>
            <a:r>
              <a:rPr lang="es-ES" sz="2800" dirty="0"/>
              <a:t>(Los Hechos de los Apóstoles, pág. </a:t>
            </a:r>
            <a:r>
              <a:rPr lang="es-ES" sz="2800" dirty="0" smtClean="0"/>
              <a:t>239)</a:t>
            </a:r>
            <a:r>
              <a:rPr lang="es-ES" sz="2800" dirty="0"/>
              <a:t>. </a:t>
            </a:r>
          </a:p>
          <a:p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056432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El reino espiritual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9275" y="1884080"/>
            <a:ext cx="8042276" cy="3554505"/>
          </a:xfrm>
        </p:spPr>
        <p:txBody>
          <a:bodyPr>
            <a:normAutofit/>
          </a:bodyPr>
          <a:lstStyle/>
          <a:p>
            <a:r>
              <a:rPr lang="es-ES" sz="4800" dirty="0"/>
              <a:t>7. Cómo indicó Jesús que </a:t>
            </a:r>
            <a:r>
              <a:rPr lang="es-ES" sz="4800" dirty="0" smtClean="0"/>
              <a:t>hab</a:t>
            </a:r>
            <a:r>
              <a:rPr lang="es-ES" sz="4800" dirty="0" smtClean="0"/>
              <a:t>í</a:t>
            </a:r>
            <a:r>
              <a:rPr lang="es-ES" sz="4800" dirty="0" smtClean="0"/>
              <a:t>a </a:t>
            </a:r>
            <a:r>
              <a:rPr lang="es-ES" sz="4800" dirty="0"/>
              <a:t>otro reino fuera del de César</a:t>
            </a:r>
            <a:r>
              <a:rPr lang="es-ES" sz="4800" dirty="0" smtClean="0"/>
              <a:t>?</a:t>
            </a:r>
          </a:p>
          <a:p>
            <a:pPr marL="0" indent="0">
              <a:buNone/>
            </a:pPr>
            <a:r>
              <a:rPr lang="es-ES" sz="4800" dirty="0" smtClean="0"/>
              <a:t> </a:t>
            </a:r>
            <a:r>
              <a:rPr lang="es-ES" sz="4000" dirty="0"/>
              <a:t>Mat. 22: 21. 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2227844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/>
              <a:t>El reino espiritual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9275" y="1674906"/>
            <a:ext cx="8042276" cy="4343400"/>
          </a:xfrm>
        </p:spPr>
        <p:txBody>
          <a:bodyPr>
            <a:normAutofit/>
          </a:bodyPr>
          <a:lstStyle/>
          <a:p>
            <a:r>
              <a:rPr lang="es-ES" sz="3600" dirty="0"/>
              <a:t>8. Jesús en su réplica a los </a:t>
            </a:r>
            <a:r>
              <a:rPr lang="es-ES" sz="3600" dirty="0" smtClean="0"/>
              <a:t>fariseos</a:t>
            </a:r>
            <a:r>
              <a:rPr lang="es-ES" sz="3600" dirty="0"/>
              <a:t>, </a:t>
            </a:r>
            <a:r>
              <a:rPr lang="es-ES" sz="3600" dirty="0" smtClean="0"/>
              <a:t>¿les </a:t>
            </a:r>
            <a:r>
              <a:rPr lang="es-ES" sz="3600" dirty="0"/>
              <a:t>enseñó que sería </a:t>
            </a:r>
            <a:r>
              <a:rPr lang="es-ES" sz="3600" dirty="0" smtClean="0"/>
              <a:t>posible </a:t>
            </a:r>
            <a:r>
              <a:rPr lang="es-ES" sz="3600" dirty="0"/>
              <a:t>vivir satisfactoriamente </a:t>
            </a:r>
            <a:r>
              <a:rPr lang="es-ES" sz="3600" dirty="0" smtClean="0"/>
              <a:t>bajo dos gobiernos al mismo tiempo?</a:t>
            </a:r>
          </a:p>
          <a:p>
            <a:pPr marL="0" indent="0">
              <a:buNone/>
            </a:pPr>
            <a:r>
              <a:rPr lang="es-ES" sz="3600" dirty="0" smtClean="0"/>
              <a:t>Mat. 22: 15-22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635727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/>
              <a:t>El reino espiritual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800" dirty="0"/>
              <a:t>"La religión y la libertad son inseparables La religión es </a:t>
            </a:r>
            <a:r>
              <a:rPr lang="es-ES" sz="4800" dirty="0" smtClean="0"/>
              <a:t>voluntaria</a:t>
            </a:r>
            <a:r>
              <a:rPr lang="es-ES" sz="4800" dirty="0"/>
              <a:t>, no puede ni debe ser </a:t>
            </a:r>
            <a:r>
              <a:rPr lang="es-ES" sz="4800" dirty="0" smtClean="0"/>
              <a:t>forzada"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2891312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/>
              <a:t>El reino espiritual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600" dirty="0" smtClean="0"/>
              <a:t>“La </a:t>
            </a:r>
            <a:r>
              <a:rPr lang="es-ES" sz="3600" dirty="0"/>
              <a:t>libertad no puede existir sobre la base de la unión la de iglesia y el estado, donde uno necesariamente limita o controla al otro. Se requiere una </a:t>
            </a:r>
            <a:r>
              <a:rPr lang="es-ES" sz="3600" dirty="0" smtClean="0"/>
              <a:t>separación </a:t>
            </a:r>
            <a:r>
              <a:rPr lang="es-ES" sz="3600" dirty="0"/>
              <a:t>amigable, donde cada poder sea enteramente independiente, en su propia </a:t>
            </a:r>
            <a:r>
              <a:rPr lang="es-ES" sz="3600" dirty="0" smtClean="0"/>
              <a:t>esfera”.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662759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/>
              <a:t>El reino espiritual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800" dirty="0"/>
              <a:t>"La iglesia no tiene nada que ver con el estado excepto para obedecer sus leyes y fortalecer sus principios morales; el estado no tiene que ver con la iglesia, excepto para proteger su </a:t>
            </a:r>
            <a:r>
              <a:rPr lang="es-ES" sz="2800" dirty="0" smtClean="0"/>
              <a:t>propiedad </a:t>
            </a:r>
            <a:r>
              <a:rPr lang="es-ES" sz="2800" dirty="0"/>
              <a:t>y libertad y el estado debe ser igualmente justo con toda </a:t>
            </a:r>
            <a:r>
              <a:rPr lang="es-ES" sz="2800" dirty="0" smtClean="0"/>
              <a:t>forma </a:t>
            </a:r>
            <a:r>
              <a:rPr lang="es-ES" sz="2800" dirty="0"/>
              <a:t>de creencia y no creencia que no haga peligrar la seguridad </a:t>
            </a:r>
            <a:r>
              <a:rPr lang="es-ES" sz="2800" dirty="0" smtClean="0"/>
              <a:t>pública”</a:t>
            </a:r>
          </a:p>
          <a:p>
            <a:pPr marL="0" indent="0">
              <a:buNone/>
            </a:pPr>
            <a:r>
              <a:rPr lang="es-ES" sz="2800" dirty="0" smtClean="0"/>
              <a:t> </a:t>
            </a:r>
            <a:r>
              <a:rPr lang="es-ES" sz="2800" dirty="0"/>
              <a:t>(Philip </a:t>
            </a:r>
            <a:r>
              <a:rPr lang="es-ES" sz="2800" dirty="0" err="1"/>
              <a:t>Schaff</a:t>
            </a:r>
            <a:r>
              <a:rPr lang="es-ES" sz="2800" dirty="0"/>
              <a:t>, </a:t>
            </a:r>
            <a:r>
              <a:rPr lang="es-ES" sz="2800" dirty="0" err="1"/>
              <a:t>Church</a:t>
            </a:r>
            <a:r>
              <a:rPr lang="es-ES" sz="2800" dirty="0"/>
              <a:t> and </a:t>
            </a:r>
            <a:r>
              <a:rPr lang="es-ES" sz="2800" dirty="0" err="1"/>
              <a:t>State</a:t>
            </a:r>
            <a:r>
              <a:rPr lang="es-ES" sz="2800" dirty="0"/>
              <a:t> in </a:t>
            </a:r>
            <a:r>
              <a:rPr lang="es-ES" sz="2800" dirty="0" err="1"/>
              <a:t>the</a:t>
            </a:r>
            <a:r>
              <a:rPr lang="es-ES" sz="2800" dirty="0"/>
              <a:t> </a:t>
            </a:r>
            <a:r>
              <a:rPr lang="es-ES" sz="2800" dirty="0" err="1"/>
              <a:t>United</a:t>
            </a:r>
            <a:r>
              <a:rPr lang="es-ES" sz="2800" dirty="0"/>
              <a:t> </a:t>
            </a:r>
            <a:r>
              <a:rPr lang="es-ES" sz="2800" dirty="0" err="1"/>
              <a:t>States</a:t>
            </a:r>
            <a:r>
              <a:rPr lang="es-ES" sz="2800" dirty="0"/>
              <a:t>, págs. 9, 10)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533625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000" dirty="0"/>
              <a:t>9. Donde luchan los </a:t>
            </a:r>
            <a:r>
              <a:rPr lang="es-ES" sz="4000" dirty="0" smtClean="0"/>
              <a:t>requerimientos </a:t>
            </a:r>
            <a:r>
              <a:rPr lang="es-ES" sz="4000" dirty="0"/>
              <a:t>de estos dos gobiernos, quién obedecerá el cristiano</a:t>
            </a:r>
            <a:r>
              <a:rPr lang="es-ES" sz="4000" dirty="0" smtClean="0"/>
              <a:t>?</a:t>
            </a:r>
          </a:p>
          <a:p>
            <a:pPr marL="0" indent="0">
              <a:buNone/>
            </a:pPr>
            <a:r>
              <a:rPr lang="es-ES" sz="4000" dirty="0" smtClean="0"/>
              <a:t> </a:t>
            </a:r>
            <a:r>
              <a:rPr lang="es-ES" sz="4000" dirty="0" err="1"/>
              <a:t>Hech</a:t>
            </a:r>
            <a:r>
              <a:rPr lang="es-ES" sz="4000" dirty="0"/>
              <a:t>. 5: 29. </a:t>
            </a:r>
            <a:endParaRPr lang="es-ES" sz="40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/>
              <a:t>El reino espiritual</a:t>
            </a:r>
          </a:p>
        </p:txBody>
      </p:sp>
    </p:spTree>
    <p:extLst>
      <p:ext uri="{BB962C8B-B14F-4D97-AF65-F5344CB8AC3E}">
        <p14:creationId xmlns:p14="http://schemas.microsoft.com/office/powerpoint/2010/main" val="1522256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/>
              <a:t>El reino espiritual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3765" y="1600201"/>
            <a:ext cx="8636000" cy="3599328"/>
          </a:xfrm>
        </p:spPr>
        <p:txBody>
          <a:bodyPr>
            <a:normAutofit/>
          </a:bodyPr>
          <a:lstStyle/>
          <a:p>
            <a:r>
              <a:rPr lang="es-ES" sz="2800" dirty="0"/>
              <a:t>10. Notad los siguientes </a:t>
            </a:r>
            <a:r>
              <a:rPr lang="es-ES" sz="2800" dirty="0" smtClean="0"/>
              <a:t>ejem</a:t>
            </a:r>
            <a:r>
              <a:rPr lang="es-ES" sz="2800" dirty="0"/>
              <a:t>p</a:t>
            </a:r>
            <a:r>
              <a:rPr lang="es-ES" sz="2800" dirty="0" smtClean="0"/>
              <a:t>los </a:t>
            </a:r>
          </a:p>
          <a:p>
            <a:r>
              <a:rPr lang="es-ES" sz="2800" dirty="0" smtClean="0"/>
              <a:t>a</a:t>
            </a:r>
            <a:r>
              <a:rPr lang="es-ES" sz="2800" dirty="0"/>
              <a:t>. El valor de los tres hebreos. </a:t>
            </a:r>
            <a:r>
              <a:rPr lang="es-ES" sz="2800" dirty="0" smtClean="0"/>
              <a:t>Dan</a:t>
            </a:r>
            <a:r>
              <a:rPr lang="es-ES" sz="2800" dirty="0"/>
              <a:t>. 3: 1-30 </a:t>
            </a:r>
            <a:endParaRPr lang="es-ES" sz="2800" dirty="0" smtClean="0"/>
          </a:p>
          <a:p>
            <a:r>
              <a:rPr lang="es-ES" sz="2800" dirty="0" smtClean="0"/>
              <a:t>b</a:t>
            </a:r>
            <a:r>
              <a:rPr lang="es-ES" sz="2800" dirty="0"/>
              <a:t>. Daniel Dan. 6: 1-28 </a:t>
            </a:r>
            <a:endParaRPr lang="es-ES" sz="2800" dirty="0" smtClean="0"/>
          </a:p>
          <a:p>
            <a:r>
              <a:rPr lang="es-ES" sz="2800" dirty="0" smtClean="0"/>
              <a:t>c</a:t>
            </a:r>
            <a:r>
              <a:rPr lang="es-ES" sz="2800" dirty="0"/>
              <a:t>. </a:t>
            </a:r>
            <a:r>
              <a:rPr lang="es-ES" sz="2800" dirty="0" err="1"/>
              <a:t>Mardoqueo</a:t>
            </a:r>
            <a:r>
              <a:rPr lang="es-ES" sz="2800" dirty="0"/>
              <a:t>. </a:t>
            </a:r>
            <a:r>
              <a:rPr lang="es-ES" sz="2800" dirty="0" err="1"/>
              <a:t>Est</a:t>
            </a:r>
            <a:r>
              <a:rPr lang="es-ES" sz="2800" dirty="0"/>
              <a:t>. 3: 1-8. </a:t>
            </a:r>
            <a:endParaRPr lang="es-ES" sz="2800" dirty="0" smtClean="0"/>
          </a:p>
          <a:p>
            <a:r>
              <a:rPr lang="es-ES" sz="2800" dirty="0" smtClean="0"/>
              <a:t>d</a:t>
            </a:r>
            <a:r>
              <a:rPr lang="es-ES" sz="2800" dirty="0"/>
              <a:t>. Los apóstoles. </a:t>
            </a:r>
            <a:r>
              <a:rPr lang="es-ES" sz="2800" dirty="0" err="1"/>
              <a:t>Hech</a:t>
            </a:r>
            <a:r>
              <a:rPr lang="es-ES" sz="2800" dirty="0"/>
              <a:t>. 5: 17- 32.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7367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9275" y="1316313"/>
            <a:ext cx="8042276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400" dirty="0"/>
              <a:t>Mateo 22:21</a:t>
            </a:r>
          </a:p>
          <a:p>
            <a:r>
              <a:rPr lang="es-ES" sz="4400" dirty="0"/>
              <a:t>Le dijeron: De César. Y les dijo: Dad, pues, a César lo que es de César, y a Dios lo que es de Dios.</a:t>
            </a:r>
          </a:p>
        </p:txBody>
      </p:sp>
    </p:spTree>
    <p:extLst>
      <p:ext uri="{BB962C8B-B14F-4D97-AF65-F5344CB8AC3E}">
        <p14:creationId xmlns:p14="http://schemas.microsoft.com/office/powerpoint/2010/main" val="2790853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235" y="107576"/>
            <a:ext cx="8815294" cy="773953"/>
          </a:xfrm>
        </p:spPr>
        <p:txBody>
          <a:bodyPr/>
          <a:lstStyle/>
          <a:p>
            <a:r>
              <a:rPr lang="es-ES" sz="3200" dirty="0"/>
              <a:t>Cuando el poder civil invada el reino de Dios </a:t>
            </a: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9275" y="1450785"/>
            <a:ext cx="8042276" cy="4343400"/>
          </a:xfrm>
        </p:spPr>
        <p:txBody>
          <a:bodyPr>
            <a:normAutofit/>
          </a:bodyPr>
          <a:lstStyle/>
          <a:p>
            <a:r>
              <a:rPr lang="es-ES" sz="5400" dirty="0"/>
              <a:t>11. </a:t>
            </a:r>
            <a:r>
              <a:rPr lang="es-ES" sz="5400" dirty="0" smtClean="0"/>
              <a:t>¿Qué </a:t>
            </a:r>
            <a:r>
              <a:rPr lang="es-ES" sz="5400" dirty="0"/>
              <a:t>le aguarda al pueblo de Dios? </a:t>
            </a:r>
            <a:endParaRPr lang="es-ES" sz="5400" dirty="0" smtClean="0"/>
          </a:p>
          <a:p>
            <a:pPr marL="0" indent="0">
              <a:buNone/>
            </a:pPr>
            <a:r>
              <a:rPr lang="es-ES" sz="5400" dirty="0" err="1" smtClean="0"/>
              <a:t>Apoc</a:t>
            </a:r>
            <a:r>
              <a:rPr lang="es-ES" sz="5400" dirty="0"/>
              <a:t>. 13: 16, 17.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474070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9275" y="957733"/>
            <a:ext cx="8042276" cy="5900267"/>
          </a:xfrm>
        </p:spPr>
        <p:txBody>
          <a:bodyPr>
            <a:noAutofit/>
          </a:bodyPr>
          <a:lstStyle/>
          <a:p>
            <a:r>
              <a:rPr lang="es-ES" dirty="0"/>
              <a:t>"Por el decreto que imponga la institución del papado en </a:t>
            </a:r>
            <a:r>
              <a:rPr lang="es-ES" dirty="0" smtClean="0"/>
              <a:t>violación </a:t>
            </a:r>
            <a:r>
              <a:rPr lang="es-ES" dirty="0"/>
              <a:t>a la ley de Dios, nuestra nación se separará completamente de la </a:t>
            </a:r>
            <a:r>
              <a:rPr lang="es-ES" dirty="0" smtClean="0"/>
              <a:t>justicia. </a:t>
            </a:r>
            <a:r>
              <a:rPr lang="es-ES" dirty="0"/>
              <a:t>Cuando </a:t>
            </a:r>
            <a:r>
              <a:rPr lang="es-ES" dirty="0" smtClean="0"/>
              <a:t>protestantismo </a:t>
            </a:r>
            <a:r>
              <a:rPr lang="es-ES" dirty="0"/>
              <a:t>extienda la mano a </a:t>
            </a:r>
            <a:r>
              <a:rPr lang="es-ES" dirty="0" smtClean="0"/>
              <a:t>través </a:t>
            </a:r>
            <a:r>
              <a:rPr lang="es-ES" dirty="0"/>
              <a:t>del abismo para asir la </a:t>
            </a:r>
            <a:r>
              <a:rPr lang="es-ES" dirty="0" smtClean="0"/>
              <a:t>mano </a:t>
            </a:r>
            <a:r>
              <a:rPr lang="es-ES" dirty="0"/>
              <a:t>del poder romano, cuando se incline por encima del abismo </a:t>
            </a:r>
            <a:r>
              <a:rPr lang="es-ES" dirty="0" smtClean="0"/>
              <a:t>para </a:t>
            </a:r>
            <a:r>
              <a:rPr lang="es-ES" dirty="0"/>
              <a:t>darse la mano con el </a:t>
            </a:r>
            <a:r>
              <a:rPr lang="es-ES" dirty="0" smtClean="0"/>
              <a:t>espiritismo</a:t>
            </a:r>
            <a:r>
              <a:rPr lang="es-ES" dirty="0"/>
              <a:t>, cuando, bajo la influencia de esta triple unión, nuestro país </a:t>
            </a:r>
            <a:r>
              <a:rPr lang="es-ES" dirty="0" smtClean="0"/>
              <a:t>repudie </a:t>
            </a:r>
            <a:r>
              <a:rPr lang="es-ES" dirty="0"/>
              <a:t>todo principio de su </a:t>
            </a:r>
            <a:r>
              <a:rPr lang="es-ES" dirty="0" smtClean="0"/>
              <a:t>constitución </a:t>
            </a:r>
            <a:r>
              <a:rPr lang="es-ES" dirty="0"/>
              <a:t>como gobierno </a:t>
            </a:r>
            <a:r>
              <a:rPr lang="es-ES" dirty="0" smtClean="0"/>
              <a:t>protestante </a:t>
            </a:r>
            <a:r>
              <a:rPr lang="es-ES" dirty="0"/>
              <a:t>y republicano, y haga provisión para la propagación de las </a:t>
            </a:r>
            <a:r>
              <a:rPr lang="es-ES" dirty="0" smtClean="0"/>
              <a:t>mentiras </a:t>
            </a:r>
            <a:r>
              <a:rPr lang="es-ES" dirty="0"/>
              <a:t>y seducciones papales, </a:t>
            </a:r>
            <a:r>
              <a:rPr lang="es-ES" dirty="0" smtClean="0"/>
              <a:t>entonces </a:t>
            </a:r>
            <a:r>
              <a:rPr lang="es-ES" dirty="0"/>
              <a:t>sabremos que ha llegado el tiempo en que se verá la </a:t>
            </a:r>
            <a:r>
              <a:rPr lang="es-ES" dirty="0" smtClean="0"/>
              <a:t>asombrosa </a:t>
            </a:r>
            <a:r>
              <a:rPr lang="es-ES" dirty="0"/>
              <a:t>obra de Satanás, y que el fin está cerca" </a:t>
            </a:r>
            <a:endParaRPr lang="es-ES" dirty="0" smtClean="0"/>
          </a:p>
          <a:p>
            <a:r>
              <a:rPr lang="es-ES" dirty="0" smtClean="0"/>
              <a:t>(</a:t>
            </a:r>
            <a:r>
              <a:rPr lang="es-ES" dirty="0"/>
              <a:t>Joyas de los </a:t>
            </a:r>
            <a:r>
              <a:rPr lang="es-ES" dirty="0" smtClean="0"/>
              <a:t>Testimonios</a:t>
            </a:r>
            <a:r>
              <a:rPr lang="es-ES" dirty="0"/>
              <a:t>, tomo 2, pág. 151)</a:t>
            </a:r>
            <a:endParaRPr lang="es-ES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4235" y="152399"/>
            <a:ext cx="8830236" cy="669365"/>
          </a:xfrm>
        </p:spPr>
        <p:txBody>
          <a:bodyPr/>
          <a:lstStyle/>
          <a:p>
            <a:r>
              <a:rPr lang="es-ES" sz="3200" dirty="0" smtClean="0"/>
              <a:t>Cuando el poder civil invada el reino de Dios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055720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471" y="1600201"/>
            <a:ext cx="8367058" cy="4343400"/>
          </a:xfrm>
        </p:spPr>
        <p:txBody>
          <a:bodyPr>
            <a:normAutofit lnSpcReduction="10000"/>
          </a:bodyPr>
          <a:lstStyle/>
          <a:p>
            <a:r>
              <a:rPr lang="es-ES" sz="4400" dirty="0" smtClean="0"/>
              <a:t>12. ¿Por </a:t>
            </a:r>
            <a:r>
              <a:rPr lang="es-ES" sz="4400" dirty="0"/>
              <a:t>qué están los ángeles representados como sosteniendo o reprimiendo los vientos de </a:t>
            </a:r>
            <a:r>
              <a:rPr lang="es-ES" sz="4400" dirty="0" smtClean="0"/>
              <a:t>con</a:t>
            </a:r>
          </a:p>
          <a:p>
            <a:r>
              <a:rPr lang="es-ES" sz="4400" dirty="0" smtClean="0"/>
              <a:t>tienda</a:t>
            </a:r>
            <a:r>
              <a:rPr lang="es-ES" sz="4400" dirty="0"/>
              <a:t>? </a:t>
            </a:r>
            <a:endParaRPr lang="es-ES" sz="4400" dirty="0" smtClean="0"/>
          </a:p>
          <a:p>
            <a:pPr marL="0" indent="0">
              <a:buNone/>
            </a:pPr>
            <a:r>
              <a:rPr lang="es-ES" sz="4400" dirty="0" err="1" smtClean="0"/>
              <a:t>Apoc</a:t>
            </a:r>
            <a:r>
              <a:rPr lang="es-ES" sz="4400" dirty="0"/>
              <a:t>. 7: 1-3.</a:t>
            </a:r>
            <a:endParaRPr lang="es-ES" sz="44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4235" y="152399"/>
            <a:ext cx="8830236" cy="669365"/>
          </a:xfrm>
        </p:spPr>
        <p:txBody>
          <a:bodyPr/>
          <a:lstStyle/>
          <a:p>
            <a:r>
              <a:rPr lang="es-ES" sz="3200" dirty="0" smtClean="0"/>
              <a:t>Cuando el poder civil invada el reino de Dios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6172509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4235" y="868091"/>
            <a:ext cx="8830236" cy="5048623"/>
          </a:xfrm>
        </p:spPr>
        <p:txBody>
          <a:bodyPr>
            <a:noAutofit/>
          </a:bodyPr>
          <a:lstStyle/>
          <a:p>
            <a:r>
              <a:rPr lang="es-ES" sz="3200" dirty="0"/>
              <a:t>"Pero mientras Jesús siga </a:t>
            </a:r>
            <a:r>
              <a:rPr lang="es-ES" sz="3200" dirty="0" smtClean="0"/>
              <a:t>intercediendo </a:t>
            </a:r>
            <a:r>
              <a:rPr lang="es-ES" sz="3200" dirty="0"/>
              <a:t>por el hombre en el </a:t>
            </a:r>
            <a:r>
              <a:rPr lang="es-ES" sz="3200" dirty="0" smtClean="0"/>
              <a:t>santuario celestial</a:t>
            </a:r>
            <a:r>
              <a:rPr lang="es-ES" sz="3200" dirty="0"/>
              <a:t>, los </a:t>
            </a:r>
            <a:r>
              <a:rPr lang="es-ES" sz="3200" dirty="0" smtClean="0"/>
              <a:t>gobernantes </a:t>
            </a:r>
            <a:r>
              <a:rPr lang="es-ES" sz="3200" dirty="0"/>
              <a:t>y el pueblo seguirán sintiendo </a:t>
            </a:r>
            <a:r>
              <a:rPr lang="es-ES" sz="3200" dirty="0" smtClean="0"/>
              <a:t>la </a:t>
            </a:r>
            <a:r>
              <a:rPr lang="es-ES" sz="3200" dirty="0"/>
              <a:t>influencia </a:t>
            </a:r>
            <a:r>
              <a:rPr lang="es-ES" sz="3200" dirty="0" err="1"/>
              <a:t>refrenadora</a:t>
            </a:r>
            <a:r>
              <a:rPr lang="es-ES" sz="3200" dirty="0"/>
              <a:t> del </a:t>
            </a:r>
            <a:r>
              <a:rPr lang="es-ES" sz="3200" dirty="0" smtClean="0"/>
              <a:t>Esp</a:t>
            </a:r>
            <a:r>
              <a:rPr lang="es-ES" sz="3200" dirty="0" smtClean="0"/>
              <a:t>íritu Santo la cual seguirá</a:t>
            </a:r>
            <a:r>
              <a:rPr lang="es-ES" sz="3200" dirty="0" smtClean="0"/>
              <a:t> también </a:t>
            </a:r>
            <a:r>
              <a:rPr lang="es-ES" sz="3200" dirty="0"/>
              <a:t>dominando hasta cierto punto las leyes del país. Si no fuera por estas leyes, el estado del mundo sería mucho peor de lo que </a:t>
            </a:r>
            <a:r>
              <a:rPr lang="es-ES" sz="3200" dirty="0" smtClean="0"/>
              <a:t>es. </a:t>
            </a:r>
            <a:r>
              <a:rPr lang="es-ES" sz="3200" dirty="0"/>
              <a:t>Mientras que muchos de nuestros legisladores son agentes activos de Satanás, Dios tiene también los suyos entre los caudillos de la nación.</a:t>
            </a:r>
            <a:endParaRPr lang="es-ES" sz="32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4235" y="152399"/>
            <a:ext cx="8830236" cy="669365"/>
          </a:xfrm>
        </p:spPr>
        <p:txBody>
          <a:bodyPr/>
          <a:lstStyle/>
          <a:p>
            <a:r>
              <a:rPr lang="es-ES" sz="3200" dirty="0" smtClean="0"/>
              <a:t>Cuando el poder civil invada el reino de Dios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538249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471" y="853145"/>
            <a:ext cx="8441764" cy="4343400"/>
          </a:xfrm>
        </p:spPr>
        <p:txBody>
          <a:bodyPr>
            <a:noAutofit/>
          </a:bodyPr>
          <a:lstStyle/>
          <a:p>
            <a:r>
              <a:rPr lang="es-ES" sz="3200" dirty="0"/>
              <a:t>El enemigo impele a sus </a:t>
            </a:r>
            <a:r>
              <a:rPr lang="es-ES" sz="3200" dirty="0" smtClean="0"/>
              <a:t>servidores </a:t>
            </a:r>
            <a:r>
              <a:rPr lang="es-ES" sz="3200" dirty="0"/>
              <a:t>a que propongan </a:t>
            </a:r>
            <a:r>
              <a:rPr lang="es-ES" sz="3200" dirty="0" smtClean="0"/>
              <a:t>medidas </a:t>
            </a:r>
            <a:r>
              <a:rPr lang="es-ES" sz="3200" dirty="0"/>
              <a:t>encaminadas a poner grandes obstáculos a la obra de Dios, pero los estadistas que temen a Dios están bajo la influencia de santos ángeles para oponerse a tales </a:t>
            </a:r>
            <a:r>
              <a:rPr lang="es-ES" sz="3200" dirty="0" smtClean="0"/>
              <a:t>proyectos </a:t>
            </a:r>
            <a:r>
              <a:rPr lang="es-ES" sz="3200" dirty="0"/>
              <a:t>con argumentos </a:t>
            </a:r>
            <a:r>
              <a:rPr lang="es-ES" sz="3200" dirty="0" smtClean="0"/>
              <a:t>irrefutables</a:t>
            </a:r>
            <a:r>
              <a:rPr lang="es-ES" sz="3200" dirty="0"/>
              <a:t>. Es así como unos cuantos hombres contienen una poderosa a corriente del </a:t>
            </a:r>
            <a:r>
              <a:rPr lang="es-ES" sz="3200" dirty="0" smtClean="0"/>
              <a:t>mal. </a:t>
            </a:r>
            <a:r>
              <a:rPr lang="es-ES" sz="3200" dirty="0"/>
              <a:t>La oposición de los enemigos de la verdad será coartada para que el mensaje </a:t>
            </a:r>
            <a:r>
              <a:rPr lang="es-ES" sz="3200" dirty="0" smtClean="0"/>
              <a:t>del tercer </a:t>
            </a:r>
            <a:r>
              <a:rPr lang="es-ES" sz="3200" dirty="0" smtClean="0"/>
              <a:t>ángel pueda hacer su obra.</a:t>
            </a:r>
            <a:endParaRPr lang="es-ES" sz="32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4235" y="152399"/>
            <a:ext cx="8830236" cy="669365"/>
          </a:xfrm>
        </p:spPr>
        <p:txBody>
          <a:bodyPr/>
          <a:lstStyle/>
          <a:p>
            <a:r>
              <a:rPr lang="es-ES" sz="3200" dirty="0" smtClean="0"/>
              <a:t>Cuando el poder civil invada el reino de Dios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1369787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3765" y="1122083"/>
            <a:ext cx="8277786" cy="5317563"/>
          </a:xfrm>
        </p:spPr>
        <p:txBody>
          <a:bodyPr>
            <a:noAutofit/>
          </a:bodyPr>
          <a:lstStyle/>
          <a:p>
            <a:r>
              <a:rPr lang="es-ES" sz="3600" dirty="0"/>
              <a:t>Cuando la amonestación final sea dada, cautivará la atención de aquellos caudillos por medio de los cuales el Señor está obrando en la actualidad y algunos de ellos la aceptarán y estarán con el pueblo de Dios durante el tiempo de </a:t>
            </a:r>
            <a:r>
              <a:rPr lang="es-ES" sz="3600" dirty="0" smtClean="0"/>
              <a:t>angustia.</a:t>
            </a:r>
          </a:p>
          <a:p>
            <a:r>
              <a:rPr lang="es-ES" sz="3600" dirty="0" smtClean="0"/>
              <a:t> </a:t>
            </a:r>
            <a:r>
              <a:rPr lang="es-ES" sz="2800" dirty="0"/>
              <a:t>(El Conflicto de los Siglos, págs. 668, 669</a:t>
            </a:r>
            <a:r>
              <a:rPr lang="es-ES" sz="2800" dirty="0" smtClean="0"/>
              <a:t>).</a:t>
            </a:r>
            <a:endParaRPr lang="es-ES" sz="28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4235" y="152399"/>
            <a:ext cx="8830236" cy="669365"/>
          </a:xfrm>
        </p:spPr>
        <p:txBody>
          <a:bodyPr/>
          <a:lstStyle/>
          <a:p>
            <a:r>
              <a:rPr lang="es-ES" sz="3200" dirty="0" smtClean="0"/>
              <a:t>Cuando el poder civil invada el reino de Dios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6577958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3528" y="1600201"/>
            <a:ext cx="8486589" cy="4343400"/>
          </a:xfrm>
        </p:spPr>
        <p:txBody>
          <a:bodyPr>
            <a:noAutofit/>
          </a:bodyPr>
          <a:lstStyle/>
          <a:p>
            <a:r>
              <a:rPr lang="es-ES" sz="4800" dirty="0"/>
              <a:t>13. </a:t>
            </a:r>
            <a:r>
              <a:rPr lang="es-ES" sz="4800" dirty="0"/>
              <a:t>¿</a:t>
            </a:r>
            <a:r>
              <a:rPr lang="es-ES" sz="4800" dirty="0" smtClean="0"/>
              <a:t>Qué </a:t>
            </a:r>
            <a:r>
              <a:rPr lang="es-ES" sz="4800" dirty="0"/>
              <a:t>debiera animarnos grandemente al ser probada </a:t>
            </a:r>
            <a:r>
              <a:rPr lang="es-ES" sz="4800" dirty="0" smtClean="0"/>
              <a:t>nuestra </a:t>
            </a:r>
            <a:r>
              <a:rPr lang="es-ES" sz="4800" dirty="0"/>
              <a:t>fe? </a:t>
            </a:r>
            <a:endParaRPr lang="es-ES" sz="4800" dirty="0" smtClean="0"/>
          </a:p>
          <a:p>
            <a:pPr marL="0" indent="0">
              <a:buNone/>
            </a:pPr>
            <a:r>
              <a:rPr lang="es-ES" sz="4800" dirty="0" err="1" smtClean="0"/>
              <a:t>Rom</a:t>
            </a:r>
            <a:r>
              <a:rPr lang="es-ES" sz="4800" dirty="0"/>
              <a:t>. 8: 31.</a:t>
            </a:r>
            <a:endParaRPr lang="es-ES" sz="48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4235" y="152399"/>
            <a:ext cx="8830236" cy="669365"/>
          </a:xfrm>
        </p:spPr>
        <p:txBody>
          <a:bodyPr/>
          <a:lstStyle/>
          <a:p>
            <a:r>
              <a:rPr lang="es-ES" sz="3200" dirty="0" smtClean="0"/>
              <a:t>Cuando el poder civil invada el reino de Dios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7572557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471" y="987619"/>
            <a:ext cx="8203080" cy="5452027"/>
          </a:xfrm>
        </p:spPr>
        <p:txBody>
          <a:bodyPr>
            <a:noAutofit/>
          </a:bodyPr>
          <a:lstStyle/>
          <a:p>
            <a:r>
              <a:rPr lang="es-ES" sz="2800" dirty="0"/>
              <a:t>14. Indique cuatro maneras </a:t>
            </a:r>
            <a:r>
              <a:rPr lang="es-ES" sz="2800" dirty="0" smtClean="0"/>
              <a:t>en </a:t>
            </a:r>
            <a:r>
              <a:rPr lang="es-ES" sz="2800" dirty="0"/>
              <a:t>que Dios honrará la lealtad de los que sean fieles. </a:t>
            </a:r>
            <a:endParaRPr lang="es-ES" sz="2800" dirty="0" smtClean="0"/>
          </a:p>
          <a:p>
            <a:r>
              <a:rPr lang="es-ES" sz="2800" dirty="0" smtClean="0"/>
              <a:t>a</a:t>
            </a:r>
            <a:r>
              <a:rPr lang="es-ES" sz="2800" dirty="0"/>
              <a:t>. Estarán sobre el mar de </a:t>
            </a:r>
            <a:r>
              <a:rPr lang="es-ES" sz="2800" dirty="0" smtClean="0"/>
              <a:t>vidrio</a:t>
            </a:r>
            <a:r>
              <a:rPr lang="es-ES" sz="2800" dirty="0"/>
              <a:t>. </a:t>
            </a:r>
            <a:r>
              <a:rPr lang="es-ES" sz="2800" dirty="0" err="1"/>
              <a:t>Apoc</a:t>
            </a:r>
            <a:r>
              <a:rPr lang="es-ES" sz="2800" dirty="0"/>
              <a:t>. 15: 2. </a:t>
            </a:r>
            <a:endParaRPr lang="es-ES" sz="2800" dirty="0" smtClean="0"/>
          </a:p>
          <a:p>
            <a:r>
              <a:rPr lang="es-ES" sz="2800" dirty="0" smtClean="0"/>
              <a:t>b</a:t>
            </a:r>
            <a:r>
              <a:rPr lang="es-ES" sz="2800" dirty="0"/>
              <a:t>. Cantarán el cántico de </a:t>
            </a:r>
            <a:r>
              <a:rPr lang="es-ES" sz="2800" dirty="0" smtClean="0"/>
              <a:t>Moisés </a:t>
            </a:r>
            <a:r>
              <a:rPr lang="es-ES" sz="2800" dirty="0"/>
              <a:t>y del Cordero. </a:t>
            </a:r>
            <a:r>
              <a:rPr lang="es-ES" sz="2800" dirty="0" err="1"/>
              <a:t>Apoc</a:t>
            </a:r>
            <a:r>
              <a:rPr lang="es-ES" sz="2800" dirty="0"/>
              <a:t>. 15:3. </a:t>
            </a:r>
            <a:endParaRPr lang="es-ES" sz="2800" dirty="0" smtClean="0"/>
          </a:p>
          <a:p>
            <a:r>
              <a:rPr lang="es-ES" sz="2800" dirty="0" smtClean="0"/>
              <a:t>c</a:t>
            </a:r>
            <a:r>
              <a:rPr lang="es-ES" sz="2800" dirty="0"/>
              <a:t>. Se sentarán sobre tronos y participarán en el juicio de los malvados. </a:t>
            </a:r>
            <a:r>
              <a:rPr lang="es-ES" sz="2800" dirty="0" err="1"/>
              <a:t>Apoc</a:t>
            </a:r>
            <a:r>
              <a:rPr lang="es-ES" sz="2800" dirty="0"/>
              <a:t>. 20: 4. </a:t>
            </a:r>
            <a:endParaRPr lang="es-ES" sz="2800" dirty="0" smtClean="0"/>
          </a:p>
          <a:p>
            <a:r>
              <a:rPr lang="es-ES" sz="2800" dirty="0" smtClean="0"/>
              <a:t>d</a:t>
            </a:r>
            <a:r>
              <a:rPr lang="es-ES" sz="2800" dirty="0"/>
              <a:t>. Vivirán y reinarán con </a:t>
            </a:r>
            <a:r>
              <a:rPr lang="es-ES" sz="2800" dirty="0" smtClean="0"/>
              <a:t>Cristo </a:t>
            </a:r>
            <a:r>
              <a:rPr lang="es-ES" sz="2800" dirty="0"/>
              <a:t>mil años. </a:t>
            </a:r>
            <a:r>
              <a:rPr lang="es-ES" sz="2800" dirty="0" err="1"/>
              <a:t>Apoc</a:t>
            </a:r>
            <a:r>
              <a:rPr lang="es-ES" sz="2800" dirty="0"/>
              <a:t>. 20: 4, </a:t>
            </a:r>
            <a:r>
              <a:rPr lang="es-ES" sz="2800" dirty="0" err="1"/>
              <a:t>úp</a:t>
            </a:r>
            <a:r>
              <a:rPr lang="es-ES" sz="2800" dirty="0"/>
              <a:t>. </a:t>
            </a:r>
            <a:endParaRPr lang="es-ES" sz="28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4235" y="152399"/>
            <a:ext cx="8830236" cy="669365"/>
          </a:xfrm>
        </p:spPr>
        <p:txBody>
          <a:bodyPr/>
          <a:lstStyle/>
          <a:p>
            <a:r>
              <a:rPr lang="es-ES" sz="3200" dirty="0" smtClean="0"/>
              <a:t>Cuando el poder civil invada el reino de Dios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6026641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4234" y="1047384"/>
            <a:ext cx="8695765" cy="5332498"/>
          </a:xfrm>
        </p:spPr>
        <p:txBody>
          <a:bodyPr>
            <a:normAutofit/>
          </a:bodyPr>
          <a:lstStyle/>
          <a:p>
            <a:r>
              <a:rPr lang="es-ES" sz="3600" dirty="0"/>
              <a:t>1. pequeño estado, </a:t>
            </a:r>
            <a:r>
              <a:rPr lang="es-ES" sz="3600" dirty="0" smtClean="0"/>
              <a:t>(de </a:t>
            </a:r>
            <a:r>
              <a:rPr lang="es-ES" sz="3600" dirty="0"/>
              <a:t>Roger </a:t>
            </a:r>
            <a:r>
              <a:rPr lang="es-ES" sz="3600" dirty="0" smtClean="0"/>
              <a:t>Williams) </a:t>
            </a:r>
            <a:r>
              <a:rPr lang="es-ES" sz="3600" dirty="0"/>
              <a:t>Rhode Island vino a ser un lugar de refugio para los oprimidos, y siguió creciendo y </a:t>
            </a:r>
            <a:r>
              <a:rPr lang="es-ES" sz="3600" dirty="0" smtClean="0"/>
              <a:t>prosperando </a:t>
            </a:r>
            <a:r>
              <a:rPr lang="es-ES" sz="3600" dirty="0"/>
              <a:t>hasta que su principio fundamental </a:t>
            </a:r>
            <a:r>
              <a:rPr lang="es-ES" sz="3600" dirty="0" smtClean="0"/>
              <a:t>-la </a:t>
            </a:r>
            <a:r>
              <a:rPr lang="es-ES" sz="3600" dirty="0"/>
              <a:t>libertad civil y </a:t>
            </a:r>
            <a:r>
              <a:rPr lang="es-ES" sz="3600" dirty="0" smtClean="0"/>
              <a:t>religiosa- </a:t>
            </a:r>
            <a:r>
              <a:rPr lang="es-ES" sz="3600" dirty="0"/>
              <a:t>llegó a ser la piedra angular de la república americana de los Estados Unidos" (Id., pág. 339) </a:t>
            </a:r>
            <a:endParaRPr lang="es-ES" sz="36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4235" y="152399"/>
            <a:ext cx="8830236" cy="669365"/>
          </a:xfrm>
        </p:spPr>
        <p:txBody>
          <a:bodyPr/>
          <a:lstStyle/>
          <a:p>
            <a:r>
              <a:rPr lang="es-ES" sz="3200" dirty="0" smtClean="0"/>
              <a:t>Cuando el poder civil invada el reino de Dios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0546637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5158" y="987613"/>
            <a:ext cx="8564842" cy="5556622"/>
          </a:xfrm>
        </p:spPr>
        <p:txBody>
          <a:bodyPr>
            <a:normAutofit/>
          </a:bodyPr>
          <a:lstStyle/>
          <a:p>
            <a:r>
              <a:rPr lang="es-ES" sz="3200" dirty="0"/>
              <a:t>Quedaba demostrado que los principios de la Biblia son las más eficaces </a:t>
            </a:r>
            <a:r>
              <a:rPr lang="es-ES" sz="3200" dirty="0" smtClean="0"/>
              <a:t>salvaguardias </a:t>
            </a:r>
            <a:r>
              <a:rPr lang="es-ES" sz="3200" dirty="0"/>
              <a:t>de la grandeza nacional. Las colonias débiles y aisladas vinieron a convertirse pronto en una confederación de estados poderosos, y el mundo fijarse </a:t>
            </a:r>
            <a:r>
              <a:rPr lang="es-ES" sz="3200" dirty="0" smtClean="0"/>
              <a:t>admirado en la paz y prosperidad de </a:t>
            </a:r>
            <a:r>
              <a:rPr lang="es-ES" sz="3200" dirty="0"/>
              <a:t>una </a:t>
            </a:r>
            <a:r>
              <a:rPr lang="es-ES" sz="3200" dirty="0" smtClean="0"/>
              <a:t>“iglesia </a:t>
            </a:r>
            <a:r>
              <a:rPr lang="es-ES" sz="3200" dirty="0"/>
              <a:t>sin papa y de un estado sin </a:t>
            </a:r>
            <a:r>
              <a:rPr lang="es-ES" sz="3200" dirty="0" smtClean="0"/>
              <a:t>rey” </a:t>
            </a:r>
            <a:r>
              <a:rPr lang="es-ES" sz="3200" dirty="0"/>
              <a:t>(Id., pág. 341) </a:t>
            </a:r>
            <a:endParaRPr lang="es-ES" sz="32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4235" y="152399"/>
            <a:ext cx="8830236" cy="669365"/>
          </a:xfrm>
        </p:spPr>
        <p:txBody>
          <a:bodyPr/>
          <a:lstStyle/>
          <a:p>
            <a:r>
              <a:rPr lang="es-ES" sz="3200" dirty="0" smtClean="0"/>
              <a:t>Cuando el poder civil invada el reino de Dios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275260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4686" y="748549"/>
            <a:ext cx="8042276" cy="5930153"/>
          </a:xfrm>
        </p:spPr>
        <p:txBody>
          <a:bodyPr>
            <a:noAutofit/>
          </a:bodyPr>
          <a:lstStyle/>
          <a:p>
            <a:r>
              <a:rPr lang="es-ES" sz="2800" dirty="0"/>
              <a:t>"La respuesta de Cristo no era una evasiva, sino una cándida respuesta a la pregunta. </a:t>
            </a:r>
            <a:r>
              <a:rPr lang="es-ES" sz="2800" dirty="0" smtClean="0"/>
              <a:t>Teniendo </a:t>
            </a:r>
            <a:r>
              <a:rPr lang="es-ES" sz="2800" dirty="0"/>
              <a:t>en su mano la moneda romana, sobre la cual estaban estampados el nombre y la imagen de César, declaró que ya que estaban </a:t>
            </a:r>
            <a:r>
              <a:rPr lang="es-ES" sz="2800" dirty="0" smtClean="0"/>
              <a:t>viviendo </a:t>
            </a:r>
            <a:r>
              <a:rPr lang="es-ES" sz="2800" dirty="0"/>
              <a:t>bajo la protección del </a:t>
            </a:r>
            <a:r>
              <a:rPr lang="es-ES" sz="2800" dirty="0" smtClean="0"/>
              <a:t>poder </a:t>
            </a:r>
            <a:r>
              <a:rPr lang="es-ES" sz="2800" dirty="0"/>
              <a:t>romano, debían dar a ese </a:t>
            </a:r>
            <a:r>
              <a:rPr lang="es-ES" sz="2800" dirty="0" smtClean="0"/>
              <a:t>poder </a:t>
            </a:r>
            <a:r>
              <a:rPr lang="es-ES" sz="2800" dirty="0"/>
              <a:t>el apoyo que exigía mientras no estuviese en conflicto con un deber superior. Pero mientras se sujetasen pacíficamente a las </a:t>
            </a:r>
            <a:r>
              <a:rPr lang="es-ES" sz="2800" dirty="0" smtClean="0"/>
              <a:t>leyes </a:t>
            </a:r>
            <a:r>
              <a:rPr lang="es-ES" sz="2800" dirty="0"/>
              <a:t>del país, debían en toda </a:t>
            </a:r>
            <a:r>
              <a:rPr lang="es-ES" sz="2800" dirty="0" smtClean="0"/>
              <a:t>oportunidad </a:t>
            </a:r>
            <a:r>
              <a:rPr lang="es-ES" sz="2800" dirty="0"/>
              <a:t>tributar su primera </a:t>
            </a:r>
            <a:r>
              <a:rPr lang="es-ES" sz="2800" dirty="0" smtClean="0"/>
              <a:t>fidelidad </a:t>
            </a:r>
            <a:r>
              <a:rPr lang="es-ES" sz="2800" dirty="0"/>
              <a:t>a Dios" </a:t>
            </a:r>
            <a:endParaRPr lang="es-ES" sz="2800" dirty="0" smtClean="0"/>
          </a:p>
          <a:p>
            <a:r>
              <a:rPr lang="es-ES" sz="2000" dirty="0" smtClean="0"/>
              <a:t>(</a:t>
            </a:r>
            <a:r>
              <a:rPr lang="es-ES" sz="2000" dirty="0"/>
              <a:t>El Deseado de </a:t>
            </a:r>
            <a:r>
              <a:rPr lang="es-ES" sz="2000" dirty="0" smtClean="0"/>
              <a:t>Todas </a:t>
            </a:r>
            <a:r>
              <a:rPr lang="es-ES" sz="2000" dirty="0"/>
              <a:t>las Gentes, pág. 554) 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021519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4686" y="1062318"/>
            <a:ext cx="8415431" cy="5242857"/>
          </a:xfrm>
        </p:spPr>
        <p:txBody>
          <a:bodyPr>
            <a:noAutofit/>
          </a:bodyPr>
          <a:lstStyle/>
          <a:p>
            <a:r>
              <a:rPr lang="es-ES" sz="3200" dirty="0"/>
              <a:t>3. "El estandarte de la verdad y de la libertad religiosa sostenido en alto por los fundadores de la iglesia evangélica y por los testigos de Dios durante los siglos que desde entonces han pasado, ha sido </a:t>
            </a:r>
            <a:r>
              <a:rPr lang="es-ES" sz="3200" dirty="0" smtClean="0"/>
              <a:t>confiado </a:t>
            </a:r>
            <a:r>
              <a:rPr lang="es-ES" sz="3200" dirty="0"/>
              <a:t>a nuestras manos para este último conflicto. La responsabilidad </a:t>
            </a:r>
            <a:r>
              <a:rPr lang="es-ES" sz="3200" dirty="0" smtClean="0"/>
              <a:t>de este </a:t>
            </a:r>
            <a:r>
              <a:rPr lang="es-ES" sz="3200" dirty="0"/>
              <a:t>gran </a:t>
            </a:r>
            <a:r>
              <a:rPr lang="es-ES" sz="3200" dirty="0" smtClean="0"/>
              <a:t>don descansa </a:t>
            </a:r>
            <a:r>
              <a:rPr lang="es-ES" sz="3200" dirty="0"/>
              <a:t>sobre aquellos a quienes Dios ha bendecido con un conocimiento de su Palabra.</a:t>
            </a:r>
            <a:endParaRPr lang="es-ES" sz="32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4235" y="152399"/>
            <a:ext cx="8830236" cy="669365"/>
          </a:xfrm>
        </p:spPr>
        <p:txBody>
          <a:bodyPr/>
          <a:lstStyle/>
          <a:p>
            <a:r>
              <a:rPr lang="es-ES" sz="3200" dirty="0" smtClean="0"/>
              <a:t>Cuando el poder civil invada el reino de Dios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5368378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9275" y="1092207"/>
            <a:ext cx="8042276" cy="5452028"/>
          </a:xfrm>
        </p:spPr>
        <p:txBody>
          <a:bodyPr>
            <a:noAutofit/>
          </a:bodyPr>
          <a:lstStyle/>
          <a:p>
            <a:r>
              <a:rPr lang="es-ES" dirty="0"/>
              <a:t>Hemos de recibir esta Palabra como autoridad suprema. Hemos de reconocer los </a:t>
            </a:r>
            <a:r>
              <a:rPr lang="es-ES" dirty="0" smtClean="0"/>
              <a:t>gobiernos humanos como </a:t>
            </a:r>
            <a:r>
              <a:rPr lang="es-ES" dirty="0"/>
              <a:t>instituciones ordenadas por Dios </a:t>
            </a:r>
            <a:r>
              <a:rPr lang="es-ES" dirty="0" smtClean="0"/>
              <a:t>mismo, </a:t>
            </a:r>
            <a:r>
              <a:rPr lang="es-ES" dirty="0"/>
              <a:t>y enseñar la obediencia </a:t>
            </a:r>
            <a:r>
              <a:rPr lang="es-ES" dirty="0" smtClean="0"/>
              <a:t>a ellos como un deber sagrado, dentro de su leg</a:t>
            </a:r>
            <a:r>
              <a:rPr lang="es-ES" dirty="0" smtClean="0"/>
              <a:t>ítima esfera. </a:t>
            </a:r>
            <a:r>
              <a:rPr lang="es-ES" dirty="0" smtClean="0"/>
              <a:t>Pero cuando las demandas </a:t>
            </a:r>
            <a:r>
              <a:rPr lang="es-ES" dirty="0"/>
              <a:t>estén en pugna con las de Dios, hemos de </a:t>
            </a:r>
            <a:r>
              <a:rPr lang="es-ES" dirty="0" smtClean="0"/>
              <a:t>obedecer a </a:t>
            </a:r>
            <a:r>
              <a:rPr lang="es-ES" dirty="0"/>
              <a:t>Dios antes que a los hombres. La Palabra de Dios </a:t>
            </a:r>
            <a:r>
              <a:rPr lang="es-ES" dirty="0" smtClean="0"/>
              <a:t>debe </a:t>
            </a:r>
            <a:r>
              <a:rPr lang="es-ES" dirty="0"/>
              <a:t>ser reconocida </a:t>
            </a:r>
            <a:r>
              <a:rPr lang="es-ES" dirty="0" smtClean="0"/>
              <a:t>sobre </a:t>
            </a:r>
            <a:r>
              <a:rPr lang="es-ES" dirty="0"/>
              <a:t>toda otra legislación humana. Un </a:t>
            </a:r>
            <a:r>
              <a:rPr lang="es-ES" dirty="0" smtClean="0"/>
              <a:t>“as</a:t>
            </a:r>
            <a:r>
              <a:rPr lang="es-ES" dirty="0" smtClean="0"/>
              <a:t>í</a:t>
            </a:r>
            <a:r>
              <a:rPr lang="es-ES" dirty="0" smtClean="0"/>
              <a:t> </a:t>
            </a:r>
            <a:r>
              <a:rPr lang="es-ES" dirty="0"/>
              <a:t>dice </a:t>
            </a:r>
            <a:r>
              <a:rPr lang="es-ES" dirty="0" smtClean="0"/>
              <a:t>Jehov</a:t>
            </a:r>
            <a:r>
              <a:rPr lang="es-ES" dirty="0" smtClean="0"/>
              <a:t>á” no ha de</a:t>
            </a:r>
            <a:r>
              <a:rPr lang="es-ES" dirty="0" smtClean="0"/>
              <a:t> </a:t>
            </a:r>
            <a:r>
              <a:rPr lang="es-ES" dirty="0"/>
              <a:t>ser puesto a un lado por un </a:t>
            </a:r>
            <a:r>
              <a:rPr lang="es-ES" dirty="0" smtClean="0"/>
              <a:t>“as</a:t>
            </a:r>
            <a:r>
              <a:rPr lang="es-ES" dirty="0" smtClean="0"/>
              <a:t>í dice la </a:t>
            </a:r>
            <a:r>
              <a:rPr lang="es-ES" dirty="0" smtClean="0"/>
              <a:t>iglesia</a:t>
            </a:r>
            <a:r>
              <a:rPr lang="es-ES" dirty="0"/>
              <a:t>' o </a:t>
            </a:r>
            <a:r>
              <a:rPr lang="es-ES" dirty="0" smtClean="0"/>
              <a:t>un "</a:t>
            </a:r>
            <a:r>
              <a:rPr lang="es-ES" dirty="0"/>
              <a:t>Así </a:t>
            </a:r>
            <a:r>
              <a:rPr lang="es-ES" dirty="0" smtClean="0"/>
              <a:t>dice el estado”. La corona de Cristo ha de ser elevada por sobre las diademas de los potentados terrenales”.</a:t>
            </a:r>
          </a:p>
          <a:p>
            <a:r>
              <a:rPr lang="es-ES" dirty="0" smtClean="0"/>
              <a:t>(</a:t>
            </a:r>
            <a:r>
              <a:rPr lang="es-ES" dirty="0"/>
              <a:t>obreros Evangélicos, </a:t>
            </a:r>
            <a:r>
              <a:rPr lang="es-ES" dirty="0" err="1"/>
              <a:t>págs</a:t>
            </a:r>
            <a:r>
              <a:rPr lang="es-ES"/>
              <a:t> </a:t>
            </a:r>
            <a:r>
              <a:rPr lang="es-ES" smtClean="0"/>
              <a:t>404, 405</a:t>
            </a:r>
            <a:r>
              <a:rPr lang="es-ES" dirty="0"/>
              <a:t>)</a:t>
            </a:r>
            <a:endParaRPr lang="es-ES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4235" y="152399"/>
            <a:ext cx="8830236" cy="669365"/>
          </a:xfrm>
        </p:spPr>
        <p:txBody>
          <a:bodyPr/>
          <a:lstStyle/>
          <a:p>
            <a:r>
              <a:rPr lang="es-ES" sz="3200" dirty="0" smtClean="0"/>
              <a:t>Cuando el poder civil invada el reino de Dios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947743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El reino civil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400" dirty="0"/>
              <a:t>¿”Por qué deberían estar todos sujetos a las autoridades </a:t>
            </a:r>
            <a:r>
              <a:rPr lang="es-ES" sz="4400" dirty="0" smtClean="0"/>
              <a:t>superiores”?</a:t>
            </a:r>
            <a:endParaRPr lang="es-ES" sz="4400" dirty="0"/>
          </a:p>
          <a:p>
            <a:pPr marL="0" indent="0">
              <a:buNone/>
            </a:pPr>
            <a:r>
              <a:rPr lang="hr-HR" sz="4400" dirty="0"/>
              <a:t>Rom. 13: 1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707073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9275" y="1824316"/>
            <a:ext cx="8042276" cy="3718858"/>
          </a:xfrm>
        </p:spPr>
        <p:txBody>
          <a:bodyPr>
            <a:normAutofit/>
          </a:bodyPr>
          <a:lstStyle/>
          <a:p>
            <a:r>
              <a:rPr lang="es-ES" sz="4800" dirty="0"/>
              <a:t> 2. Al resistir a los poderes </a:t>
            </a:r>
            <a:r>
              <a:rPr lang="es-ES" sz="4800" dirty="0" smtClean="0"/>
              <a:t>civiles</a:t>
            </a:r>
            <a:r>
              <a:rPr lang="es-ES" sz="4800" dirty="0"/>
              <a:t>, </a:t>
            </a:r>
            <a:r>
              <a:rPr lang="es-ES" sz="4800" dirty="0" smtClean="0"/>
              <a:t>¿a </a:t>
            </a:r>
            <a:r>
              <a:rPr lang="es-ES" sz="4800" dirty="0"/>
              <a:t>quién resistimos</a:t>
            </a:r>
            <a:r>
              <a:rPr lang="es-ES" sz="4800" dirty="0" smtClean="0"/>
              <a:t>?</a:t>
            </a:r>
          </a:p>
          <a:p>
            <a:pPr marL="0" indent="0">
              <a:buNone/>
            </a:pPr>
            <a:r>
              <a:rPr lang="es-ES" sz="4800" dirty="0" err="1" smtClean="0"/>
              <a:t>Rom</a:t>
            </a:r>
            <a:r>
              <a:rPr lang="es-ES" sz="4800" dirty="0" smtClean="0"/>
              <a:t>. 13: </a:t>
            </a:r>
            <a:r>
              <a:rPr lang="es-ES" sz="4800" dirty="0"/>
              <a:t>2.</a:t>
            </a:r>
            <a:endParaRPr lang="es-ES" sz="48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El reino civil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17578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/>
              <a:t>El reino civil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5400" dirty="0"/>
              <a:t>3. Cuál es el círculo de acción de la autoridad civil? </a:t>
            </a:r>
            <a:endParaRPr lang="es-ES" sz="5400" dirty="0" smtClean="0"/>
          </a:p>
          <a:p>
            <a:pPr marL="0" indent="0">
              <a:buNone/>
            </a:pPr>
            <a:r>
              <a:rPr lang="es-ES" sz="4800" dirty="0" err="1" smtClean="0"/>
              <a:t>Rom</a:t>
            </a:r>
            <a:r>
              <a:rPr lang="es-ES" sz="4800" dirty="0"/>
              <a:t>. 13: 3, 4.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274118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400" dirty="0"/>
              <a:t>El reino civil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9275" y="1405967"/>
            <a:ext cx="8042276" cy="5168151"/>
          </a:xfrm>
        </p:spPr>
        <p:txBody>
          <a:bodyPr>
            <a:noAutofit/>
          </a:bodyPr>
          <a:lstStyle/>
          <a:p>
            <a:r>
              <a:rPr lang="es-ES" sz="3200" dirty="0"/>
              <a:t>"Hemos de reconocer los gobiernos humanos como instituciones ordenadas por Dios mismo, y enseñar la obediencia a ellos como un deber sagrado, dentro de su legítima esfera Pero cuando sus demandas estén en pugna con las de Dios, hemos de obedecer a Dios antes que a los hombres. La </a:t>
            </a:r>
            <a:r>
              <a:rPr lang="es-ES" sz="3200" dirty="0" smtClean="0"/>
              <a:t>palabra </a:t>
            </a:r>
            <a:r>
              <a:rPr lang="es-ES" sz="3200" dirty="0"/>
              <a:t>de Dios debe ser reconocida s sobre toda otra legislación </a:t>
            </a:r>
            <a:r>
              <a:rPr lang="es-ES" sz="3200" dirty="0" smtClean="0"/>
              <a:t>humana.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4146108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800" dirty="0"/>
              <a:t>El reino civil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600" dirty="0"/>
              <a:t>Un "</a:t>
            </a:r>
            <a:r>
              <a:rPr lang="es-ES" sz="3600" dirty="0" smtClean="0"/>
              <a:t>As</a:t>
            </a:r>
            <a:r>
              <a:rPr lang="es-ES" sz="3600" dirty="0" smtClean="0"/>
              <a:t>í</a:t>
            </a:r>
            <a:r>
              <a:rPr lang="es-ES" sz="3600" dirty="0" smtClean="0"/>
              <a:t> </a:t>
            </a:r>
            <a:r>
              <a:rPr lang="es-ES" sz="3600" dirty="0"/>
              <a:t>dice Jehová. no ha de ser puesto a un lado por un </a:t>
            </a:r>
            <a:r>
              <a:rPr lang="es-ES" sz="3600" dirty="0" smtClean="0"/>
              <a:t>“Así </a:t>
            </a:r>
            <a:r>
              <a:rPr lang="es-ES" sz="3600" dirty="0"/>
              <a:t>dice la </a:t>
            </a:r>
            <a:r>
              <a:rPr lang="es-ES" sz="3600" dirty="0" smtClean="0"/>
              <a:t>iglesia” </a:t>
            </a:r>
            <a:r>
              <a:rPr lang="es-ES" sz="3600" dirty="0"/>
              <a:t>o un "Así dice el </a:t>
            </a:r>
            <a:r>
              <a:rPr lang="es-ES" sz="3600" dirty="0" smtClean="0"/>
              <a:t>estado”. </a:t>
            </a:r>
            <a:r>
              <a:rPr lang="es-ES" sz="3600" dirty="0"/>
              <a:t>La corona de Cristo ha de ser elevada por sobre las diademas de los potentados </a:t>
            </a:r>
            <a:r>
              <a:rPr lang="es-ES" sz="3600" dirty="0" smtClean="0"/>
              <a:t>terrenales</a:t>
            </a:r>
            <a:r>
              <a:rPr lang="es-ES" sz="3600" dirty="0"/>
              <a:t>" </a:t>
            </a:r>
            <a:endParaRPr lang="es-ES" sz="3600" dirty="0" smtClean="0"/>
          </a:p>
          <a:p>
            <a:pPr marL="0" indent="0">
              <a:buNone/>
            </a:pPr>
            <a:r>
              <a:rPr lang="es-ES" sz="2800" dirty="0" smtClean="0"/>
              <a:t>(</a:t>
            </a:r>
            <a:r>
              <a:rPr lang="es-ES" sz="2800" dirty="0"/>
              <a:t>Los Hechos de los </a:t>
            </a:r>
            <a:r>
              <a:rPr lang="es-ES" sz="2800" dirty="0" smtClean="0"/>
              <a:t>Apóstoles</a:t>
            </a:r>
            <a:r>
              <a:rPr lang="es-ES" sz="2800" dirty="0"/>
              <a:t>, pág. 56).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277562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9275" y="1704788"/>
            <a:ext cx="8042276" cy="4343400"/>
          </a:xfrm>
        </p:spPr>
        <p:txBody>
          <a:bodyPr>
            <a:normAutofit/>
          </a:bodyPr>
          <a:lstStyle/>
          <a:p>
            <a:r>
              <a:rPr lang="es-ES" sz="4800" dirty="0"/>
              <a:t>4. Por qué se requiere que los cristianos se sometan a las </a:t>
            </a:r>
            <a:r>
              <a:rPr lang="es-ES" sz="4800" dirty="0" smtClean="0"/>
              <a:t>autoridades </a:t>
            </a:r>
            <a:r>
              <a:rPr lang="es-ES" sz="4800" dirty="0"/>
              <a:t>terrenas? </a:t>
            </a:r>
            <a:endParaRPr lang="es-ES" sz="4800" dirty="0" smtClean="0"/>
          </a:p>
          <a:p>
            <a:pPr marL="0" indent="0">
              <a:buNone/>
            </a:pPr>
            <a:r>
              <a:rPr lang="es-ES" sz="3600" dirty="0" smtClean="0"/>
              <a:t>1 </a:t>
            </a:r>
            <a:r>
              <a:rPr lang="es-ES" sz="3600" dirty="0" err="1"/>
              <a:t>Ped</a:t>
            </a:r>
            <a:r>
              <a:rPr lang="es-ES" sz="3600" dirty="0"/>
              <a:t>. 2: 13 </a:t>
            </a:r>
            <a:r>
              <a:rPr lang="es-ES" sz="3600" dirty="0" err="1"/>
              <a:t>Rom</a:t>
            </a:r>
            <a:r>
              <a:rPr lang="es-ES" sz="3600" dirty="0"/>
              <a:t>. 13 5.</a:t>
            </a:r>
            <a:endParaRPr lang="es-ES" sz="36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800" dirty="0"/>
              <a:t>El reino civil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885156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a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Brisa.thmx</Template>
  <TotalTime>108</TotalTime>
  <Words>1749</Words>
  <Application>Microsoft Macintosh PowerPoint</Application>
  <PresentationFormat>Presentación en pantalla (4:3)</PresentationFormat>
  <Paragraphs>88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2" baseType="lpstr">
      <vt:lpstr>Brisa</vt:lpstr>
      <vt:lpstr>La iglesia y el estado</vt:lpstr>
      <vt:lpstr>Presentación de PowerPoint</vt:lpstr>
      <vt:lpstr>Presentación de PowerPoint</vt:lpstr>
      <vt:lpstr>El reino civil</vt:lpstr>
      <vt:lpstr>El reino civil</vt:lpstr>
      <vt:lpstr>El reino civil</vt:lpstr>
      <vt:lpstr>El reino civil</vt:lpstr>
      <vt:lpstr>El reino civil</vt:lpstr>
      <vt:lpstr>El reino civil</vt:lpstr>
      <vt:lpstr>El reino civil</vt:lpstr>
      <vt:lpstr>El reino civil</vt:lpstr>
      <vt:lpstr>El reino civil</vt:lpstr>
      <vt:lpstr>El reino espiritual</vt:lpstr>
      <vt:lpstr>El reino espiritual</vt:lpstr>
      <vt:lpstr>El reino espiritual</vt:lpstr>
      <vt:lpstr>El reino espiritual</vt:lpstr>
      <vt:lpstr>El reino espiritual</vt:lpstr>
      <vt:lpstr>El reino espiritual</vt:lpstr>
      <vt:lpstr>El reino espiritual</vt:lpstr>
      <vt:lpstr>Cuando el poder civil invada el reino de Dios </vt:lpstr>
      <vt:lpstr>Cuando el poder civil invada el reino de Dios </vt:lpstr>
      <vt:lpstr>Cuando el poder civil invada el reino de Dios </vt:lpstr>
      <vt:lpstr>Cuando el poder civil invada el reino de Dios </vt:lpstr>
      <vt:lpstr>Cuando el poder civil invada el reino de Dios </vt:lpstr>
      <vt:lpstr>Cuando el poder civil invada el reino de Dios </vt:lpstr>
      <vt:lpstr>Cuando el poder civil invada el reino de Dios </vt:lpstr>
      <vt:lpstr>Cuando el poder civil invada el reino de Dios </vt:lpstr>
      <vt:lpstr>Cuando el poder civil invada el reino de Dios </vt:lpstr>
      <vt:lpstr>Cuando el poder civil invada el reino de Dios </vt:lpstr>
      <vt:lpstr>Cuando el poder civil invada el reino de Dios </vt:lpstr>
      <vt:lpstr>Cuando el poder civil invada el reino de Dios </vt:lpstr>
    </vt:vector>
  </TitlesOfParts>
  <Company>NIVARDO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iglesia y el estado</dc:title>
  <dc:creator>Nivardo López</dc:creator>
  <cp:lastModifiedBy>Nivardo López</cp:lastModifiedBy>
  <cp:revision>15</cp:revision>
  <dcterms:created xsi:type="dcterms:W3CDTF">2017-10-03T20:44:28Z</dcterms:created>
  <dcterms:modified xsi:type="dcterms:W3CDTF">2017-10-03T22:32:33Z</dcterms:modified>
</cp:coreProperties>
</file>