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5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1" r:id="rId35"/>
    <p:sldId id="292" r:id="rId36"/>
    <p:sldId id="293" r:id="rId37"/>
    <p:sldId id="294" r:id="rId38"/>
    <p:sldId id="295" r:id="rId39"/>
    <p:sldId id="296" r:id="rId40"/>
    <p:sldId id="297" r:id="rId4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0B8A7-0D88-4948-98DE-D831D31294EF}" type="datetimeFigureOut">
              <a:rPr lang="es-ES" smtClean="0"/>
              <a:t>18/06/17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C2852-63DF-AC42-9EA1-2F85560DBE1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251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C2852-63DF-AC42-9EA1-2F85560DBE19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350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18/06/17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18/06/17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18/06/17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18/06/17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18/06/17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18/06/17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18/06/17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18/06/17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18/06/17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18/06/17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18F7-4BFF-494E-8D80-EE8777865549}" type="datetimeFigureOut">
              <a:rPr lang="es-ES" smtClean="0"/>
              <a:t>18/06/17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F3918F7-4BFF-494E-8D80-EE8777865549}" type="datetimeFigureOut">
              <a:rPr lang="es-ES" smtClean="0"/>
              <a:t>18/06/17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7AB4483-48B8-804B-AE58-ABC59F5E0AF8}" type="slidenum">
              <a:rPr lang="es-ES" smtClean="0"/>
              <a:t>‹Nr.›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1316" y="2213368"/>
            <a:ext cx="8531409" cy="756473"/>
          </a:xfrm>
        </p:spPr>
        <p:txBody>
          <a:bodyPr>
            <a:noAutofit/>
          </a:bodyPr>
          <a:lstStyle/>
          <a:p>
            <a:r>
              <a:rPr lang="es-ES" dirty="0" smtClean="0"/>
              <a:t>La iglesia en el antiguo testamento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11712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518764"/>
            <a:ext cx="8229600" cy="5554880"/>
          </a:xfrm>
        </p:spPr>
        <p:txBody>
          <a:bodyPr>
            <a:noAutofit/>
          </a:bodyPr>
          <a:lstStyle/>
          <a:p>
            <a:r>
              <a:rPr lang="es-ES" sz="4000" dirty="0"/>
              <a:t>Por cuanto era de </a:t>
            </a:r>
            <a:r>
              <a:rPr lang="es-ES" sz="4000" dirty="0" smtClean="0"/>
              <a:t>institución </a:t>
            </a:r>
            <a:r>
              <a:rPr lang="es-ES" sz="4000" dirty="0"/>
              <a:t>divina, todo el sistema del </a:t>
            </a:r>
            <a:r>
              <a:rPr lang="es-ES" sz="4000" dirty="0" smtClean="0"/>
              <a:t>judaísmo </a:t>
            </a:r>
            <a:r>
              <a:rPr lang="es-ES" sz="4000" dirty="0"/>
              <a:t>era una </a:t>
            </a:r>
            <a:r>
              <a:rPr lang="es-ES" sz="4000" dirty="0" smtClean="0"/>
              <a:t>profecía compacta </a:t>
            </a:r>
            <a:r>
              <a:rPr lang="es-ES" sz="4000" dirty="0"/>
              <a:t>del Evangelio. Acerca de Cristo </a:t>
            </a:r>
            <a:r>
              <a:rPr lang="es-ES" sz="4000" dirty="0" smtClean="0"/>
              <a:t>“dan </a:t>
            </a:r>
            <a:r>
              <a:rPr lang="es-ES" sz="4000" dirty="0"/>
              <a:t>testimonio todos los </a:t>
            </a:r>
            <a:r>
              <a:rPr lang="es-ES" sz="4000" dirty="0" smtClean="0"/>
              <a:t>profetas”. </a:t>
            </a:r>
            <a:r>
              <a:rPr lang="es-ES" sz="4000" dirty="0"/>
              <a:t>Desde la promesa hecha a </a:t>
            </a:r>
            <a:r>
              <a:rPr lang="es-ES" sz="4000" dirty="0" smtClean="0"/>
              <a:t>Adán</a:t>
            </a:r>
            <a:r>
              <a:rPr lang="es-ES" sz="4000" dirty="0"/>
              <a:t>, por el linaje patriarcal y la </a:t>
            </a:r>
            <a:r>
              <a:rPr lang="es-ES" sz="4000" dirty="0" smtClean="0"/>
              <a:t>economía </a:t>
            </a:r>
            <a:r>
              <a:rPr lang="es-ES" sz="4000" dirty="0"/>
              <a:t>legal, la gloriosa luz del cielo </a:t>
            </a:r>
            <a:r>
              <a:rPr lang="es-ES" sz="4000" dirty="0" smtClean="0"/>
              <a:t>delineó </a:t>
            </a:r>
            <a:r>
              <a:rPr lang="es-ES" sz="4000" dirty="0"/>
              <a:t>claramente las pisadas del Redentor.</a:t>
            </a:r>
          </a:p>
        </p:txBody>
      </p:sp>
    </p:spTree>
    <p:extLst>
      <p:ext uri="{BB962C8B-B14F-4D97-AF65-F5344CB8AC3E}">
        <p14:creationId xmlns:p14="http://schemas.microsoft.com/office/powerpoint/2010/main" val="2513172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720926"/>
            <a:ext cx="8229600" cy="5812517"/>
          </a:xfrm>
        </p:spPr>
        <p:txBody>
          <a:bodyPr>
            <a:noAutofit/>
          </a:bodyPr>
          <a:lstStyle/>
          <a:p>
            <a:r>
              <a:rPr lang="es-ES" sz="3600" dirty="0"/>
              <a:t>Los videntes contemplaron la estrella de Belén el </a:t>
            </a:r>
            <a:r>
              <a:rPr lang="es-ES" sz="3600" dirty="0" err="1"/>
              <a:t>Shiloh</a:t>
            </a:r>
            <a:r>
              <a:rPr lang="es-ES" sz="3600" dirty="0"/>
              <a:t> venidero, </a:t>
            </a:r>
            <a:r>
              <a:rPr lang="es-ES" sz="3600" dirty="0" smtClean="0"/>
              <a:t>mientras </a:t>
            </a:r>
            <a:r>
              <a:rPr lang="es-ES" sz="3600" dirty="0"/>
              <a:t>las cosas futuras pasaban </a:t>
            </a:r>
            <a:r>
              <a:rPr lang="es-ES" sz="3600" dirty="0" smtClean="0"/>
              <a:t>delante </a:t>
            </a:r>
            <a:r>
              <a:rPr lang="es-ES" sz="3600" dirty="0"/>
              <a:t>de ellos en misteriosa </a:t>
            </a:r>
            <a:r>
              <a:rPr lang="es-ES" sz="3600" dirty="0" smtClean="0"/>
              <a:t>procesión</a:t>
            </a:r>
            <a:r>
              <a:rPr lang="es-ES" sz="3600" dirty="0"/>
              <a:t>. En todo sacrificio, se revelaba la muerte de Cristo. En toda nube de incienso </a:t>
            </a:r>
            <a:r>
              <a:rPr lang="es-ES" sz="3600" dirty="0" smtClean="0"/>
              <a:t>ascendía </a:t>
            </a:r>
            <a:r>
              <a:rPr lang="es-ES" sz="3600" dirty="0"/>
              <a:t>su </a:t>
            </a:r>
            <a:r>
              <a:rPr lang="es-ES" sz="3600" dirty="0" smtClean="0"/>
              <a:t>justicia. </a:t>
            </a:r>
            <a:r>
              <a:rPr lang="es-ES" sz="3600" dirty="0"/>
              <a:t>Toda trompeta del jubileo hacia repercutir su nombre. En el pavoroso misterio del lugar </a:t>
            </a:r>
            <a:r>
              <a:rPr lang="es-ES" sz="3600" dirty="0" smtClean="0"/>
              <a:t>santísimo</a:t>
            </a:r>
            <a:r>
              <a:rPr lang="es-ES" sz="3600" dirty="0"/>
              <a:t>, moraba su </a:t>
            </a:r>
            <a:r>
              <a:rPr lang="es-ES" sz="3600" dirty="0" smtClean="0"/>
              <a:t>gloria”</a:t>
            </a:r>
            <a:r>
              <a:rPr lang="es-ES" dirty="0" smtClean="0"/>
              <a:t> </a:t>
            </a:r>
            <a:r>
              <a:rPr lang="es-ES" sz="1800" dirty="0" smtClean="0"/>
              <a:t>(El Deseado </a:t>
            </a:r>
            <a:r>
              <a:rPr lang="es-ES" sz="1800" dirty="0"/>
              <a:t>de Todas las Gentes, </a:t>
            </a:r>
            <a:r>
              <a:rPr lang="es-ES" sz="1800" dirty="0" err="1"/>
              <a:t>pag</a:t>
            </a:r>
            <a:r>
              <a:rPr lang="es-ES" sz="1800" dirty="0"/>
              <a:t> 182</a:t>
            </a:r>
            <a:r>
              <a:rPr lang="es-ES" sz="1800" dirty="0" smtClean="0"/>
              <a:t>).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3531426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6000" dirty="0" smtClean="0"/>
              <a:t>5</a:t>
            </a:r>
            <a:r>
              <a:rPr lang="es-ES" sz="6000" dirty="0"/>
              <a:t>. De quién se dijo que </a:t>
            </a:r>
            <a:r>
              <a:rPr lang="es-ES" sz="6000" dirty="0" smtClean="0"/>
              <a:t>había </a:t>
            </a:r>
            <a:r>
              <a:rPr lang="es-ES" sz="6000" dirty="0"/>
              <a:t>estado "en la iglesia en el </a:t>
            </a:r>
            <a:r>
              <a:rPr lang="es-ES" sz="6000" dirty="0" smtClean="0"/>
              <a:t>desierto</a:t>
            </a:r>
            <a:r>
              <a:rPr lang="es-ES" sz="6000" dirty="0"/>
              <a:t>"? </a:t>
            </a:r>
            <a:r>
              <a:rPr lang="es-ES" sz="6000" dirty="0" err="1"/>
              <a:t>Hech</a:t>
            </a:r>
            <a:r>
              <a:rPr lang="es-ES" sz="6000" dirty="0"/>
              <a:t>. 7: 37, 38</a:t>
            </a:r>
            <a:r>
              <a:rPr lang="es-ES" sz="6000" dirty="0" smtClean="0"/>
              <a:t>.</a:t>
            </a:r>
          </a:p>
          <a:p>
            <a:endParaRPr lang="es-ES" sz="6000" dirty="0"/>
          </a:p>
          <a:p>
            <a:pPr marL="0" indent="0">
              <a:buNone/>
            </a:pPr>
            <a:endParaRPr lang="es-ES" sz="6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4800" dirty="0"/>
              <a:t>La iglesia en el desierto </a:t>
            </a:r>
          </a:p>
        </p:txBody>
      </p:sp>
    </p:spTree>
    <p:extLst>
      <p:ext uri="{BB962C8B-B14F-4D97-AF65-F5344CB8AC3E}">
        <p14:creationId xmlns:p14="http://schemas.microsoft.com/office/powerpoint/2010/main" val="2609141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4199" y="1513599"/>
            <a:ext cx="8229600" cy="3975623"/>
          </a:xfrm>
        </p:spPr>
        <p:txBody>
          <a:bodyPr>
            <a:normAutofit/>
          </a:bodyPr>
          <a:lstStyle/>
          <a:p>
            <a:r>
              <a:rPr lang="es-ES" sz="6000" dirty="0"/>
              <a:t> 6. Cuando y con qué acontecimiento Israel se convirtió en iglesia y en </a:t>
            </a:r>
            <a:r>
              <a:rPr lang="es-ES" sz="6000" dirty="0" smtClean="0"/>
              <a:t>nación</a:t>
            </a:r>
            <a:r>
              <a:rPr lang="es-ES" sz="6000" dirty="0"/>
              <a:t>? </a:t>
            </a:r>
            <a:r>
              <a:rPr lang="es-ES" sz="6000" dirty="0" err="1"/>
              <a:t>Exo</a:t>
            </a:r>
            <a:r>
              <a:rPr lang="es-ES" sz="6000" dirty="0"/>
              <a:t>. 19: 20.</a:t>
            </a:r>
          </a:p>
        </p:txBody>
      </p:sp>
    </p:spTree>
    <p:extLst>
      <p:ext uri="{BB962C8B-B14F-4D97-AF65-F5344CB8AC3E}">
        <p14:creationId xmlns:p14="http://schemas.microsoft.com/office/powerpoint/2010/main" val="1282207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813845"/>
            <a:ext cx="8229600" cy="5409155"/>
          </a:xfrm>
        </p:spPr>
        <p:txBody>
          <a:bodyPr>
            <a:normAutofit fontScale="92500" lnSpcReduction="10000"/>
          </a:bodyPr>
          <a:lstStyle/>
          <a:p>
            <a:r>
              <a:rPr lang="es-ES" sz="3600" dirty="0" smtClean="0"/>
              <a:t> "Poco tiempo después de acampar junto al Sinaí, se le indico a Moisés que subiera al monte a encontrarse con Dios. Trep</a:t>
            </a:r>
            <a:r>
              <a:rPr lang="es-ES" sz="3600" dirty="0" smtClean="0"/>
              <a:t>ó</a:t>
            </a:r>
            <a:r>
              <a:rPr lang="es-ES" sz="3600" dirty="0" smtClean="0"/>
              <a:t> solo el escabroso y empinado sendero y llegó cerca de la nube que señalaba el lugar donde estaba Jehová. Israel iba a entrar ahora en una relación mas estrecha y mas especial con el Altísimo, iba a ser recibido como iglesia y como nación bajo el gobierno de Dios. </a:t>
            </a:r>
          </a:p>
          <a:p>
            <a:pPr marL="0" indent="0">
              <a:buNone/>
            </a:pPr>
            <a:r>
              <a:rPr lang="es-ES" sz="3600" dirty="0" smtClean="0"/>
              <a:t>    </a:t>
            </a:r>
            <a:r>
              <a:rPr lang="es-ES" sz="2600" dirty="0" smtClean="0"/>
              <a:t>(Patriarcas y Profetas, </a:t>
            </a:r>
            <a:r>
              <a:rPr lang="es-ES" sz="2600" dirty="0" err="1" smtClean="0"/>
              <a:t>pag</a:t>
            </a:r>
            <a:r>
              <a:rPr lang="es-ES" sz="2600" dirty="0" smtClean="0"/>
              <a:t>. 310) </a:t>
            </a:r>
          </a:p>
          <a:p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973671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506190"/>
            <a:ext cx="8229600" cy="5793802"/>
          </a:xfrm>
        </p:spPr>
        <p:txBody>
          <a:bodyPr>
            <a:normAutofit/>
          </a:bodyPr>
          <a:lstStyle/>
          <a:p>
            <a:r>
              <a:rPr lang="es-ES" sz="3600" dirty="0" smtClean="0"/>
              <a:t>Moisés regresó </a:t>
            </a:r>
            <a:r>
              <a:rPr lang="es-ES" sz="3600" dirty="0"/>
              <a:t>al </a:t>
            </a:r>
            <a:r>
              <a:rPr lang="es-ES" sz="3600" dirty="0" smtClean="0"/>
              <a:t>campamento</a:t>
            </a:r>
            <a:r>
              <a:rPr lang="es-ES" sz="3600" dirty="0"/>
              <a:t>, y reuniendo a los ancianos de Israel, les </a:t>
            </a:r>
            <a:r>
              <a:rPr lang="es-ES" sz="3600" dirty="0" smtClean="0"/>
              <a:t>repitió </a:t>
            </a:r>
            <a:r>
              <a:rPr lang="es-ES" sz="3600" dirty="0"/>
              <a:t>el mensaje </a:t>
            </a:r>
            <a:r>
              <a:rPr lang="es-ES" sz="3600" dirty="0" smtClean="0"/>
              <a:t>divino</a:t>
            </a:r>
            <a:r>
              <a:rPr lang="es-ES" sz="3600" dirty="0"/>
              <a:t>. Su </a:t>
            </a:r>
            <a:r>
              <a:rPr lang="es-ES" sz="3600" dirty="0" smtClean="0"/>
              <a:t>contestación </a:t>
            </a:r>
            <a:r>
              <a:rPr lang="es-ES" sz="3600" dirty="0"/>
              <a:t>fue "Todo lo que </a:t>
            </a:r>
            <a:r>
              <a:rPr lang="es-ES" sz="3600" dirty="0" smtClean="0"/>
              <a:t>Jehová </a:t>
            </a:r>
            <a:r>
              <a:rPr lang="es-ES" sz="3600" dirty="0"/>
              <a:t>ha dicho haremos" </a:t>
            </a:r>
            <a:r>
              <a:rPr lang="es-ES" sz="3600" dirty="0" smtClean="0"/>
              <a:t>Así </a:t>
            </a:r>
            <a:r>
              <a:rPr lang="es-ES" sz="3600" dirty="0"/>
              <a:t>concertaron un solemne pacto con Dios, prometiendo aceptarle como su Soberano, por lo cual se convirtieron, en sentido especial en </a:t>
            </a:r>
            <a:r>
              <a:rPr lang="es-ES" sz="3600" dirty="0" smtClean="0"/>
              <a:t>súbditos </a:t>
            </a:r>
            <a:r>
              <a:rPr lang="es-ES" sz="3600" dirty="0"/>
              <a:t>de su autoridad</a:t>
            </a:r>
            <a:r>
              <a:rPr lang="es-ES" sz="2800" dirty="0"/>
              <a:t>" </a:t>
            </a:r>
            <a:endParaRPr lang="es-ES" sz="2800" dirty="0" smtClean="0"/>
          </a:p>
          <a:p>
            <a:pPr marL="0" indent="0">
              <a:buNone/>
            </a:pPr>
            <a:r>
              <a:rPr lang="es-ES" sz="2800" dirty="0" smtClean="0"/>
              <a:t>(Patriarcas </a:t>
            </a:r>
            <a:r>
              <a:rPr lang="es-ES" sz="2800" dirty="0"/>
              <a:t>y Profetas, </a:t>
            </a:r>
            <a:r>
              <a:rPr lang="es-ES" sz="2800" dirty="0" err="1"/>
              <a:t>pag</a:t>
            </a:r>
            <a:r>
              <a:rPr lang="es-ES" sz="2800" dirty="0"/>
              <a:t>. 310) </a:t>
            </a:r>
          </a:p>
        </p:txBody>
      </p:sp>
    </p:spTree>
    <p:extLst>
      <p:ext uri="{BB962C8B-B14F-4D97-AF65-F5344CB8AC3E}">
        <p14:creationId xmlns:p14="http://schemas.microsoft.com/office/powerpoint/2010/main" val="827372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idx="1"/>
          </p:nvPr>
        </p:nvSpPr>
        <p:spPr>
          <a:xfrm>
            <a:off x="1035751" y="780620"/>
            <a:ext cx="7416804" cy="5061381"/>
          </a:xfrm>
        </p:spPr>
        <p:txBody>
          <a:bodyPr>
            <a:noAutofit/>
          </a:bodyPr>
          <a:lstStyle/>
          <a:p>
            <a:r>
              <a:rPr lang="es-ES" sz="5400" dirty="0"/>
              <a:t>7. ¿Qué se dice concerniente a la Roca que </a:t>
            </a:r>
            <a:r>
              <a:rPr lang="es-ES" sz="5400" dirty="0" smtClean="0"/>
              <a:t>vertió </a:t>
            </a:r>
            <a:r>
              <a:rPr lang="es-ES" sz="5400" dirty="0"/>
              <a:t>agua en el </a:t>
            </a:r>
            <a:r>
              <a:rPr lang="es-ES" sz="5400" dirty="0" smtClean="0"/>
              <a:t>desierto </a:t>
            </a:r>
            <a:r>
              <a:rPr lang="es-ES" sz="5400" dirty="0"/>
              <a:t>para apagar la sed de los israelitas? </a:t>
            </a:r>
            <a:r>
              <a:rPr lang="es-ES" sz="5400" dirty="0" smtClean="0"/>
              <a:t>           1 </a:t>
            </a:r>
            <a:r>
              <a:rPr lang="es-ES" sz="5400" dirty="0" err="1"/>
              <a:t>Cor</a:t>
            </a:r>
            <a:r>
              <a:rPr lang="es-ES" sz="5400" dirty="0"/>
              <a:t>. 10: </a:t>
            </a:r>
            <a:r>
              <a:rPr lang="es-ES" sz="5400" dirty="0" smtClean="0"/>
              <a:t>4: </a:t>
            </a:r>
            <a:r>
              <a:rPr lang="es-ES" sz="5400" dirty="0"/>
              <a:t>8.</a:t>
            </a:r>
          </a:p>
        </p:txBody>
      </p:sp>
    </p:spTree>
    <p:extLst>
      <p:ext uri="{BB962C8B-B14F-4D97-AF65-F5344CB8AC3E}">
        <p14:creationId xmlns:p14="http://schemas.microsoft.com/office/powerpoint/2010/main" val="4093834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827684"/>
            <a:ext cx="8229600" cy="5680629"/>
          </a:xfrm>
        </p:spPr>
        <p:txBody>
          <a:bodyPr>
            <a:normAutofit lnSpcReduction="10000"/>
          </a:bodyPr>
          <a:lstStyle/>
          <a:p>
            <a:r>
              <a:rPr lang="es-ES" sz="4400" dirty="0" smtClean="0"/>
              <a:t>Quién dirigió por tanto tiempo al </a:t>
            </a:r>
            <a:r>
              <a:rPr lang="es-ES" sz="4400" dirty="0"/>
              <a:t>pueblo de Israel desde Egipto, </a:t>
            </a:r>
            <a:r>
              <a:rPr lang="es-ES" sz="4400" dirty="0" smtClean="0"/>
              <a:t>guiándolos </a:t>
            </a:r>
            <a:r>
              <a:rPr lang="es-ES" sz="4400" dirty="0"/>
              <a:t>por una nube durante el </a:t>
            </a:r>
            <a:r>
              <a:rPr lang="es-ES" sz="4400" dirty="0" smtClean="0"/>
              <a:t>día</a:t>
            </a:r>
            <a:r>
              <a:rPr lang="es-ES" sz="4400" dirty="0"/>
              <a:t>, y una columna de fuego por la noche, proclamando desde las alturas del </a:t>
            </a:r>
            <a:r>
              <a:rPr lang="es-ES" sz="4400" dirty="0" smtClean="0"/>
              <a:t>Sinaí </a:t>
            </a:r>
            <a:r>
              <a:rPr lang="es-ES" sz="4400" dirty="0"/>
              <a:t>la ley de Dios, y </a:t>
            </a:r>
            <a:r>
              <a:rPr lang="es-ES" sz="4400" dirty="0" smtClean="0"/>
              <a:t>dándoles </a:t>
            </a:r>
            <a:r>
              <a:rPr lang="es-ES" sz="4400" dirty="0"/>
              <a:t>pan del cielo y agua para beber? </a:t>
            </a:r>
            <a:r>
              <a:rPr lang="es-ES" sz="4400" dirty="0" err="1"/>
              <a:t>Neh</a:t>
            </a:r>
            <a:r>
              <a:rPr lang="es-ES" sz="4400" dirty="0"/>
              <a:t>. 9: 9-</a:t>
            </a:r>
            <a:r>
              <a:rPr lang="es-ES" sz="4400" dirty="0" smtClean="0"/>
              <a:t>15.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311460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2210" y="2470382"/>
            <a:ext cx="8229600" cy="3738501"/>
          </a:xfrm>
        </p:spPr>
        <p:txBody>
          <a:bodyPr>
            <a:noAutofit/>
          </a:bodyPr>
          <a:lstStyle/>
          <a:p>
            <a:r>
              <a:rPr lang="es-ES" sz="5400" dirty="0"/>
              <a:t>9. ¿Cuán cuidadoso fue Dios en todos los detalles </a:t>
            </a:r>
            <a:r>
              <a:rPr lang="es-ES" sz="5400" dirty="0" smtClean="0"/>
              <a:t>del campamento </a:t>
            </a:r>
            <a:r>
              <a:rPr lang="es-ES" sz="5400" dirty="0"/>
              <a:t>de su “iglesia en el desierto"? </a:t>
            </a:r>
          </a:p>
        </p:txBody>
      </p:sp>
    </p:spTree>
    <p:extLst>
      <p:ext uri="{BB962C8B-B14F-4D97-AF65-F5344CB8AC3E}">
        <p14:creationId xmlns:p14="http://schemas.microsoft.com/office/powerpoint/2010/main" val="949781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4335" y="330140"/>
            <a:ext cx="8372465" cy="608302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s-ES" sz="3200" dirty="0"/>
              <a:t>"El gobierno de Israel se </a:t>
            </a:r>
            <a:r>
              <a:rPr lang="es-ES" sz="3200" dirty="0" smtClean="0"/>
              <a:t>caracterizaba </a:t>
            </a:r>
            <a:r>
              <a:rPr lang="es-ES" sz="3200" dirty="0"/>
              <a:t>por la </a:t>
            </a:r>
            <a:r>
              <a:rPr lang="es-ES" sz="3200" dirty="0" smtClean="0"/>
              <a:t>organización </a:t>
            </a:r>
            <a:r>
              <a:rPr lang="es-ES" sz="3200" dirty="0" smtClean="0"/>
              <a:t>m</a:t>
            </a:r>
            <a:r>
              <a:rPr lang="es-ES" sz="3200" dirty="0" smtClean="0"/>
              <a:t>á</a:t>
            </a:r>
            <a:r>
              <a:rPr lang="es-ES" sz="3200" dirty="0" smtClean="0"/>
              <a:t>s </a:t>
            </a:r>
            <a:r>
              <a:rPr lang="es-ES" sz="3200" dirty="0"/>
              <a:t>cabal, tan admirable por su </a:t>
            </a:r>
            <a:r>
              <a:rPr lang="es-ES" sz="3200" dirty="0" smtClean="0"/>
              <a:t>esmero </a:t>
            </a:r>
            <a:r>
              <a:rPr lang="es-ES" sz="3200" dirty="0"/>
              <a:t>como por su sencillez. El </a:t>
            </a:r>
            <a:r>
              <a:rPr lang="es-ES" sz="3200" dirty="0" smtClean="0"/>
              <a:t>orden </a:t>
            </a:r>
            <a:r>
              <a:rPr lang="es-ES" sz="3200" dirty="0"/>
              <a:t>tan </a:t>
            </a:r>
            <a:r>
              <a:rPr lang="es-ES" sz="3200" dirty="0" smtClean="0"/>
              <a:t>señaladamente </a:t>
            </a:r>
            <a:r>
              <a:rPr lang="es-ES" sz="3200" dirty="0"/>
              <a:t>puesto de manifiesto en la </a:t>
            </a:r>
            <a:r>
              <a:rPr lang="es-ES" sz="3200" dirty="0" smtClean="0"/>
              <a:t>perfección </a:t>
            </a:r>
            <a:r>
              <a:rPr lang="es-ES" sz="3200" dirty="0"/>
              <a:t>y </a:t>
            </a:r>
            <a:r>
              <a:rPr lang="es-ES" sz="3200" dirty="0" smtClean="0"/>
              <a:t>disposición </a:t>
            </a:r>
            <a:r>
              <a:rPr lang="es-ES" sz="3200" dirty="0"/>
              <a:t>de todas las obras </a:t>
            </a:r>
            <a:r>
              <a:rPr lang="es-ES" sz="3200" dirty="0" smtClean="0"/>
              <a:t>creadas </a:t>
            </a:r>
            <a:r>
              <a:rPr lang="es-ES" sz="3200" dirty="0"/>
              <a:t>por Dios se </a:t>
            </a:r>
            <a:r>
              <a:rPr lang="es-ES" sz="3200" dirty="0" smtClean="0"/>
              <a:t>veía </a:t>
            </a:r>
            <a:r>
              <a:rPr lang="es-ES" sz="3200" dirty="0"/>
              <a:t>también en la </a:t>
            </a:r>
            <a:r>
              <a:rPr lang="es-ES" sz="3200" dirty="0" smtClean="0"/>
              <a:t>economía </a:t>
            </a:r>
            <a:r>
              <a:rPr lang="es-ES" sz="3200" dirty="0"/>
              <a:t>hebrea. Dios era el centro de la autoridad y del </a:t>
            </a:r>
            <a:r>
              <a:rPr lang="es-ES" sz="3200" dirty="0" smtClean="0"/>
              <a:t>gobierno</a:t>
            </a:r>
            <a:r>
              <a:rPr lang="es-ES" sz="3200" dirty="0"/>
              <a:t>, el soberano de Israel. </a:t>
            </a:r>
            <a:r>
              <a:rPr lang="es-ES" sz="3200" dirty="0" smtClean="0"/>
              <a:t>Moisés </a:t>
            </a:r>
            <a:r>
              <a:rPr lang="es-ES" sz="3200" dirty="0"/>
              <a:t>se destacaba como el caudillo visible que Dios </a:t>
            </a:r>
            <a:r>
              <a:rPr lang="es-ES" sz="3200" dirty="0" smtClean="0"/>
              <a:t>había </a:t>
            </a:r>
            <a:r>
              <a:rPr lang="es-ES" sz="3200" dirty="0"/>
              <a:t>designado para administrar las leyes en su nombre. Posteriormente se </a:t>
            </a:r>
            <a:r>
              <a:rPr lang="es-ES" sz="3200" dirty="0" smtClean="0"/>
              <a:t>escogió </a:t>
            </a:r>
            <a:r>
              <a:rPr lang="es-ES" sz="3200" dirty="0"/>
              <a:t>de entre los ancianos de las tribus un consejo de setenta </a:t>
            </a:r>
            <a:r>
              <a:rPr lang="es-ES" sz="3200" dirty="0" smtClean="0"/>
              <a:t>hombres </a:t>
            </a:r>
            <a:r>
              <a:rPr lang="es-ES" sz="3200" dirty="0"/>
              <a:t>para que asistiera a Moisés en la </a:t>
            </a:r>
            <a:r>
              <a:rPr lang="es-ES" sz="3200" dirty="0" smtClean="0"/>
              <a:t>administración </a:t>
            </a:r>
            <a:r>
              <a:rPr lang="es-ES" sz="3200" dirty="0"/>
              <a:t>de los </a:t>
            </a:r>
            <a:r>
              <a:rPr lang="es-ES" sz="3200" dirty="0" smtClean="0"/>
              <a:t>asuntos </a:t>
            </a:r>
            <a:r>
              <a:rPr lang="es-ES" sz="3200" dirty="0"/>
              <a:t>generales de la </a:t>
            </a:r>
            <a:r>
              <a:rPr lang="es-ES" sz="3200" dirty="0" smtClean="0"/>
              <a:t>nación</a:t>
            </a:r>
            <a:r>
              <a:rPr lang="es-E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2198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9980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ES" sz="3600" dirty="0"/>
              <a:t>La iglesia </a:t>
            </a:r>
            <a:r>
              <a:rPr lang="es-ES" sz="3600" dirty="0" smtClean="0"/>
              <a:t>es </a:t>
            </a:r>
            <a:r>
              <a:rPr lang="es-ES" sz="3600" dirty="0"/>
              <a:t>la fortaleza de Dios, su ciudad de refugio, que él sostiene en un mundo en </a:t>
            </a:r>
            <a:r>
              <a:rPr lang="es-ES" sz="3600" dirty="0" smtClean="0"/>
              <a:t>rebelión. </a:t>
            </a:r>
            <a:r>
              <a:rPr lang="es-ES" sz="3600" dirty="0"/>
              <a:t>Cualquier </a:t>
            </a:r>
            <a:r>
              <a:rPr lang="es-ES" sz="3600" dirty="0" smtClean="0"/>
              <a:t>traición </a:t>
            </a:r>
            <a:r>
              <a:rPr lang="es-ES" sz="3600" dirty="0"/>
              <a:t>a la </a:t>
            </a:r>
            <a:r>
              <a:rPr lang="es-ES" sz="3600" dirty="0" smtClean="0"/>
              <a:t>iglesia </a:t>
            </a:r>
            <a:r>
              <a:rPr lang="es-ES" sz="3600" dirty="0"/>
              <a:t>es </a:t>
            </a:r>
            <a:r>
              <a:rPr lang="es-ES" sz="3600" dirty="0" smtClean="0"/>
              <a:t>traición </a:t>
            </a:r>
            <a:r>
              <a:rPr lang="es-ES" sz="3600" dirty="0"/>
              <a:t>hecha a Aquel que ha comprado a la humanidad con la sangre de su Hijo unigénito </a:t>
            </a:r>
            <a:r>
              <a:rPr lang="es-ES" sz="3600" dirty="0" smtClean="0"/>
              <a:t>desde </a:t>
            </a:r>
            <a:r>
              <a:rPr lang="es-ES" sz="3600" dirty="0"/>
              <a:t>el principio, las almas </a:t>
            </a:r>
            <a:r>
              <a:rPr lang="es-ES" sz="3600" dirty="0" smtClean="0"/>
              <a:t>fieles </a:t>
            </a:r>
            <a:r>
              <a:rPr lang="es-ES" sz="3600" dirty="0"/>
              <a:t>han constituido la iglesia en la tierra</a:t>
            </a:r>
            <a:r>
              <a:rPr lang="es-ES" sz="3600" dirty="0" smtClean="0"/>
              <a:t>. </a:t>
            </a:r>
            <a:endParaRPr lang="es-ES" sz="3600" dirty="0" smtClean="0"/>
          </a:p>
          <a:p>
            <a:pPr marL="0" indent="0">
              <a:buNone/>
            </a:pPr>
            <a:r>
              <a:rPr lang="es-ES" sz="2400" dirty="0" smtClean="0"/>
              <a:t>    (Hechos de los ap</a:t>
            </a:r>
            <a:r>
              <a:rPr lang="es-ES" sz="2400" dirty="0" smtClean="0"/>
              <a:t>óstoles, pág. 10).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322835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80441"/>
            <a:ext cx="8229600" cy="6020149"/>
          </a:xfrm>
        </p:spPr>
        <p:txBody>
          <a:bodyPr>
            <a:noAutofit/>
          </a:bodyPr>
          <a:lstStyle/>
          <a:p>
            <a:r>
              <a:rPr lang="es-ES" sz="2800" dirty="0"/>
              <a:t>En seguida </a:t>
            </a:r>
            <a:r>
              <a:rPr lang="es-ES" sz="2800" dirty="0" smtClean="0"/>
              <a:t>venían </a:t>
            </a:r>
            <a:r>
              <a:rPr lang="es-ES" sz="2800" dirty="0"/>
              <a:t>los </a:t>
            </a:r>
            <a:r>
              <a:rPr lang="es-ES" sz="2800" dirty="0" smtClean="0"/>
              <a:t>sacerdotes quienes </a:t>
            </a:r>
            <a:r>
              <a:rPr lang="es-ES" sz="2800" dirty="0"/>
              <a:t>consultaban al </a:t>
            </a:r>
            <a:r>
              <a:rPr lang="es-ES" sz="2800" dirty="0" smtClean="0"/>
              <a:t>Señor </a:t>
            </a:r>
            <a:r>
              <a:rPr lang="es-ES" sz="2800" dirty="0"/>
              <a:t>en el santuario. </a:t>
            </a:r>
            <a:r>
              <a:rPr lang="es-ES" sz="2800" dirty="0" smtClean="0"/>
              <a:t>Había </a:t>
            </a:r>
            <a:r>
              <a:rPr lang="es-ES" sz="2800" dirty="0"/>
              <a:t>jefes o </a:t>
            </a:r>
            <a:r>
              <a:rPr lang="es-ES" sz="2800" dirty="0" smtClean="0"/>
              <a:t>príncipes</a:t>
            </a:r>
            <a:r>
              <a:rPr lang="es-ES" sz="2800" dirty="0"/>
              <a:t>, que gobernaban sobre las tribus. Bajo éstos </a:t>
            </a:r>
            <a:r>
              <a:rPr lang="es-ES" sz="2800" dirty="0" smtClean="0"/>
              <a:t>había </a:t>
            </a:r>
            <a:r>
              <a:rPr lang="es-ES" sz="2800" dirty="0"/>
              <a:t>"jefes de millares, jefes de cientos, y jefes de cincuenta, y cabos de diez (</a:t>
            </a:r>
            <a:r>
              <a:rPr lang="es-ES" sz="2800" dirty="0" err="1"/>
              <a:t>Deut</a:t>
            </a:r>
            <a:r>
              <a:rPr lang="es-ES" sz="2800" dirty="0"/>
              <a:t>. 1: 15), y por </a:t>
            </a:r>
            <a:r>
              <a:rPr lang="es-ES" sz="2800" dirty="0" smtClean="0"/>
              <a:t>último</a:t>
            </a:r>
            <a:r>
              <a:rPr lang="es-ES" sz="2800" dirty="0"/>
              <a:t>, </a:t>
            </a:r>
            <a:r>
              <a:rPr lang="es-ES" sz="2800" dirty="0" smtClean="0"/>
              <a:t>funcionarios </a:t>
            </a:r>
            <a:r>
              <a:rPr lang="es-ES" sz="2800" dirty="0"/>
              <a:t>que se </a:t>
            </a:r>
            <a:r>
              <a:rPr lang="es-ES" sz="2800" dirty="0" smtClean="0"/>
              <a:t>podían </a:t>
            </a:r>
            <a:r>
              <a:rPr lang="es-ES" sz="2800" dirty="0"/>
              <a:t>emplear en tareas especiales. "El campamento hebreo se </a:t>
            </a:r>
            <a:r>
              <a:rPr lang="es-ES" sz="2800" dirty="0" smtClean="0"/>
              <a:t>ordenaba </a:t>
            </a:r>
            <a:r>
              <a:rPr lang="es-ES" sz="2800" dirty="0"/>
              <a:t>en exacta </a:t>
            </a:r>
            <a:r>
              <a:rPr lang="es-ES" sz="2800" dirty="0" smtClean="0"/>
              <a:t>disposición</a:t>
            </a:r>
            <a:r>
              <a:rPr lang="es-ES" sz="2800" dirty="0"/>
              <a:t>. </a:t>
            </a:r>
            <a:r>
              <a:rPr lang="es-ES" sz="2800" dirty="0" smtClean="0"/>
              <a:t>Quedaba </a:t>
            </a:r>
            <a:r>
              <a:rPr lang="es-ES" sz="2800" dirty="0"/>
              <a:t>repartido en tres grandes </a:t>
            </a:r>
            <a:r>
              <a:rPr lang="es-ES" sz="2800" dirty="0" smtClean="0"/>
              <a:t>divisiones</a:t>
            </a:r>
            <a:r>
              <a:rPr lang="es-ES" sz="2800" dirty="0"/>
              <a:t>, cada una de las cuales </a:t>
            </a:r>
            <a:r>
              <a:rPr lang="es-ES" sz="2800" dirty="0" smtClean="0"/>
              <a:t>tenía señalado </a:t>
            </a:r>
            <a:r>
              <a:rPr lang="es-ES" sz="2800" dirty="0"/>
              <a:t>su sitio en el </a:t>
            </a:r>
            <a:r>
              <a:rPr lang="es-ES" sz="2800" dirty="0" smtClean="0"/>
              <a:t>campamento</a:t>
            </a:r>
            <a:r>
              <a:rPr lang="es-ES" sz="2800" dirty="0"/>
              <a:t>. En el centro estaba el </a:t>
            </a:r>
            <a:r>
              <a:rPr lang="es-ES" sz="2800" dirty="0" smtClean="0"/>
              <a:t>santuario, </a:t>
            </a:r>
            <a:r>
              <a:rPr lang="es-ES" sz="2800" dirty="0"/>
              <a:t>la morada del Rey invisible </a:t>
            </a:r>
            <a:r>
              <a:rPr lang="es-ES" sz="2800" dirty="0" smtClean="0"/>
              <a:t>alrededor </a:t>
            </a:r>
            <a:r>
              <a:rPr lang="es-ES" sz="2800" dirty="0"/>
              <a:t>asentaban los sacerdotes y los levitas. </a:t>
            </a:r>
            <a:r>
              <a:rPr lang="es-ES" sz="2800" dirty="0" smtClean="0"/>
              <a:t>Más allá </a:t>
            </a:r>
            <a:r>
              <a:rPr lang="es-ES" sz="2800" dirty="0"/>
              <a:t>de éstos acampaban las </a:t>
            </a:r>
            <a:r>
              <a:rPr lang="es-ES" sz="2800" dirty="0" smtClean="0"/>
              <a:t>demás tribus'’  </a:t>
            </a:r>
            <a:r>
              <a:rPr lang="es-ES" sz="2800" dirty="0" smtClean="0"/>
              <a:t>(</a:t>
            </a:r>
            <a:r>
              <a:rPr lang="es-ES" sz="2800" dirty="0" smtClean="0"/>
              <a:t>Patriarcas y profetas</a:t>
            </a:r>
            <a:r>
              <a:rPr lang="es-ES" sz="2800" dirty="0" smtClean="0"/>
              <a:t>, </a:t>
            </a:r>
            <a:r>
              <a:rPr lang="es-ES" sz="2800" dirty="0" smtClean="0"/>
              <a:t>págs. </a:t>
            </a:r>
            <a:r>
              <a:rPr lang="es-ES" sz="2800" dirty="0"/>
              <a:t>391, 392</a:t>
            </a:r>
            <a:r>
              <a:rPr lang="es-ES" sz="2800" dirty="0" smtClean="0"/>
              <a:t>).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54435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0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75450"/>
            <a:ext cx="88739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319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8927" y="2008813"/>
            <a:ext cx="8476189" cy="4665743"/>
          </a:xfrm>
        </p:spPr>
        <p:txBody>
          <a:bodyPr>
            <a:noAutofit/>
          </a:bodyPr>
          <a:lstStyle/>
          <a:p>
            <a:r>
              <a:rPr lang="es-ES" sz="3200" dirty="0" smtClean="0"/>
              <a:t>“El </a:t>
            </a:r>
            <a:r>
              <a:rPr lang="es-ES" sz="3200" dirty="0"/>
              <a:t>alzamiento de la serpiente de bronce </a:t>
            </a:r>
            <a:r>
              <a:rPr lang="es-ES" sz="3200" dirty="0" smtClean="0"/>
              <a:t>tenía </a:t>
            </a:r>
            <a:r>
              <a:rPr lang="es-ES" sz="3200" dirty="0"/>
              <a:t>por objeto </a:t>
            </a:r>
            <a:r>
              <a:rPr lang="es-ES" sz="3200" dirty="0" smtClean="0"/>
              <a:t>enseñar </a:t>
            </a:r>
            <a:r>
              <a:rPr lang="es-ES" sz="3200" dirty="0"/>
              <a:t>una </a:t>
            </a:r>
            <a:r>
              <a:rPr lang="es-ES" sz="3200" dirty="0" smtClean="0"/>
              <a:t>lección </a:t>
            </a:r>
            <a:r>
              <a:rPr lang="es-ES" sz="3200" dirty="0"/>
              <a:t>importante a los </a:t>
            </a:r>
            <a:r>
              <a:rPr lang="es-ES" sz="3200" dirty="0" smtClean="0"/>
              <a:t>israelitas</a:t>
            </a:r>
            <a:r>
              <a:rPr lang="es-ES" sz="3200" dirty="0"/>
              <a:t>. No </a:t>
            </a:r>
            <a:r>
              <a:rPr lang="es-ES" sz="3200" dirty="0" smtClean="0"/>
              <a:t>podían </a:t>
            </a:r>
            <a:r>
              <a:rPr lang="es-ES" sz="3200" dirty="0"/>
              <a:t>salvarse del efecto fatal del veneno que </a:t>
            </a:r>
            <a:r>
              <a:rPr lang="es-ES" sz="3200" dirty="0" smtClean="0"/>
              <a:t>había </a:t>
            </a:r>
            <a:r>
              <a:rPr lang="es-ES" sz="3200" dirty="0"/>
              <a:t>en sus heridas. Solamente Dios </a:t>
            </a:r>
            <a:r>
              <a:rPr lang="es-ES" sz="3200" dirty="0" smtClean="0"/>
              <a:t>podía </a:t>
            </a:r>
            <a:r>
              <a:rPr lang="es-ES" sz="3200" dirty="0"/>
              <a:t>curarlos. Se les </a:t>
            </a:r>
            <a:r>
              <a:rPr lang="es-ES" sz="3200" dirty="0" smtClean="0"/>
              <a:t>pedía</a:t>
            </a:r>
            <a:r>
              <a:rPr lang="es-ES" sz="3200" dirty="0"/>
              <a:t>, sin embargo, que demostraran su fe en lo provisto por Dios. </a:t>
            </a:r>
            <a:r>
              <a:rPr lang="es-ES" sz="3200" dirty="0" smtClean="0"/>
              <a:t>Debían </a:t>
            </a:r>
            <a:r>
              <a:rPr lang="es-ES" sz="3200" dirty="0"/>
              <a:t>mirar para </a:t>
            </a:r>
            <a:r>
              <a:rPr lang="es-ES" sz="3200" dirty="0" smtClean="0"/>
              <a:t>vivir. </a:t>
            </a:r>
            <a:r>
              <a:rPr lang="es-ES" sz="3200" dirty="0"/>
              <a:t>Su fe era lo aceptable para Dios, y la </a:t>
            </a:r>
            <a:r>
              <a:rPr lang="es-ES" sz="3200" dirty="0" smtClean="0"/>
              <a:t>demostraban </a:t>
            </a:r>
            <a:r>
              <a:rPr lang="es-ES" sz="3200" dirty="0"/>
              <a:t>mirando la serpiente.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80000"/>
              </a:lnSpc>
            </a:pPr>
            <a:r>
              <a:rPr lang="es-ES" sz="2800" dirty="0"/>
              <a:t>10. </a:t>
            </a:r>
            <a:r>
              <a:rPr lang="es-ES" sz="2800" dirty="0" smtClean="0"/>
              <a:t>¿A </a:t>
            </a:r>
            <a:r>
              <a:rPr lang="es-ES" sz="2800" dirty="0"/>
              <a:t>quién representaba la serpiente levantada en el </a:t>
            </a:r>
            <a:r>
              <a:rPr lang="es-ES" sz="2800" dirty="0" smtClean="0"/>
              <a:t>desierto? Núm. 21: 7-9; Juan 3: 14, 15</a:t>
            </a:r>
            <a:r>
              <a:rPr lang="es-ES" sz="2800" dirty="0" smtClean="0"/>
              <a:t>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651530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4683" y="1708761"/>
            <a:ext cx="8683262" cy="499401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s-ES" sz="4400" dirty="0" smtClean="0"/>
              <a:t>Sabían </a:t>
            </a:r>
            <a:r>
              <a:rPr lang="es-ES" sz="4400" dirty="0"/>
              <a:t>que no </a:t>
            </a:r>
            <a:r>
              <a:rPr lang="es-ES" sz="4400" dirty="0" smtClean="0"/>
              <a:t>había </a:t>
            </a:r>
            <a:r>
              <a:rPr lang="es-ES" sz="4400" dirty="0"/>
              <a:t>virtud en la serpiente misma, sino que era un </a:t>
            </a:r>
            <a:r>
              <a:rPr lang="es-ES" sz="4400" dirty="0" smtClean="0"/>
              <a:t>símbolo </a:t>
            </a:r>
            <a:r>
              <a:rPr lang="es-ES" sz="4400" dirty="0"/>
              <a:t>de Cristo; y se les </a:t>
            </a:r>
            <a:r>
              <a:rPr lang="es-ES" sz="4400" dirty="0" smtClean="0"/>
              <a:t>inculcaba así </a:t>
            </a:r>
            <a:r>
              <a:rPr lang="es-ES" sz="4400" dirty="0"/>
              <a:t>la necesidad de tener fe en los méritos de él. Hasta </a:t>
            </a:r>
            <a:r>
              <a:rPr lang="es-ES" sz="4400" dirty="0" smtClean="0"/>
              <a:t>entonces </a:t>
            </a:r>
            <a:r>
              <a:rPr lang="es-ES" sz="4400" dirty="0"/>
              <a:t>muchos </a:t>
            </a:r>
            <a:r>
              <a:rPr lang="es-ES" sz="4400" dirty="0" smtClean="0"/>
              <a:t>habían </a:t>
            </a:r>
            <a:r>
              <a:rPr lang="es-ES" sz="4400" dirty="0"/>
              <a:t>llevado sus ofrendas a Dios, creyendo que con ello expiaban ampliamente sus </a:t>
            </a:r>
            <a:r>
              <a:rPr lang="es-ES" sz="4400" dirty="0" smtClean="0"/>
              <a:t>pecados</a:t>
            </a:r>
            <a:r>
              <a:rPr lang="es-ES" sz="4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52957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921513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" sz="4000" dirty="0"/>
              <a:t>No dependían del Redentor que había de venir, de quien estas ofrendas y sacrificios no eran sino una figura o sombra. El Señor quería enseñarles ahora que en si mismos sus sacrificios no tenían mas poder ni virtud que la serpiente si que, como ella, estaban de a dirigir su </a:t>
            </a:r>
            <a:r>
              <a:rPr lang="es-ES" sz="4000" dirty="0" smtClean="0"/>
              <a:t>espíritu </a:t>
            </a:r>
            <a:r>
              <a:rPr lang="es-ES" sz="4000" dirty="0"/>
              <a:t>a Cristo el gran sacrificio propiciatorio” </a:t>
            </a:r>
            <a:r>
              <a:rPr lang="es-ES" sz="4000" dirty="0" smtClean="0"/>
              <a:t>págs. </a:t>
            </a:r>
            <a:r>
              <a:rPr lang="es-ES" sz="4000" dirty="0"/>
              <a:t>457, 458)</a:t>
            </a:r>
          </a:p>
          <a:p>
            <a:pPr>
              <a:lnSpc>
                <a:spcPct val="90000"/>
              </a:lnSpc>
            </a:pP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11265394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1318" y="2039170"/>
            <a:ext cx="8476188" cy="443449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s-ES" sz="2800" dirty="0"/>
              <a:t>11. </a:t>
            </a:r>
            <a:r>
              <a:rPr lang="es-ES" sz="2800" dirty="0" smtClean="0"/>
              <a:t>Jesús </a:t>
            </a:r>
            <a:r>
              <a:rPr lang="es-ES" sz="2800" dirty="0"/>
              <a:t>siempre ha </a:t>
            </a:r>
            <a:r>
              <a:rPr lang="es-ES" sz="2800" dirty="0" smtClean="0"/>
              <a:t>sido:</a:t>
            </a:r>
          </a:p>
          <a:p>
            <a:pPr marL="514350" indent="-514350">
              <a:lnSpc>
                <a:spcPct val="110000"/>
              </a:lnSpc>
              <a:buAutoNum type="alphaLcPeriod"/>
            </a:pPr>
            <a:r>
              <a:rPr lang="es-ES_tradnl" sz="2800" dirty="0" smtClean="0"/>
              <a:t>El </a:t>
            </a:r>
            <a:r>
              <a:rPr lang="es-ES_tradnl" sz="2800" dirty="0"/>
              <a:t>Creador. Juan 1: 1-3, </a:t>
            </a:r>
            <a:r>
              <a:rPr lang="es-ES_tradnl" sz="2800" dirty="0" smtClean="0"/>
              <a:t>14; </a:t>
            </a:r>
            <a:r>
              <a:rPr lang="es-ES_tradnl" sz="2800" dirty="0"/>
              <a:t>Col. 1: 16, 17</a:t>
            </a:r>
            <a:r>
              <a:rPr lang="es-ES_tradnl" sz="2800" dirty="0" smtClean="0"/>
              <a:t>.</a:t>
            </a:r>
          </a:p>
          <a:p>
            <a:pPr marL="514350" indent="-514350">
              <a:lnSpc>
                <a:spcPct val="110000"/>
              </a:lnSpc>
              <a:buAutoNum type="alphaLcPeriod"/>
            </a:pPr>
            <a:r>
              <a:rPr lang="nb-NO" sz="2800" dirty="0" smtClean="0"/>
              <a:t>El </a:t>
            </a:r>
            <a:r>
              <a:rPr lang="nb-NO" sz="2800" dirty="0"/>
              <a:t>Sostenedor. Neh. </a:t>
            </a:r>
            <a:r>
              <a:rPr lang="nb-NO" sz="2800" dirty="0" smtClean="0"/>
              <a:t>9: </a:t>
            </a:r>
            <a:r>
              <a:rPr lang="nb-NO" sz="2800" dirty="0"/>
              <a:t>6; </a:t>
            </a:r>
            <a:r>
              <a:rPr lang="nb-NO" sz="2800" dirty="0" err="1"/>
              <a:t>Heb</a:t>
            </a:r>
            <a:r>
              <a:rPr lang="nb-NO" sz="2800" dirty="0"/>
              <a:t>. </a:t>
            </a:r>
            <a:r>
              <a:rPr lang="nb-NO" sz="2800" dirty="0" smtClean="0"/>
              <a:t>1: </a:t>
            </a:r>
            <a:r>
              <a:rPr lang="nb-NO" sz="2800" dirty="0"/>
              <a:t>3</a:t>
            </a:r>
            <a:r>
              <a:rPr lang="nb-NO" sz="2800" dirty="0" smtClean="0"/>
              <a:t>.</a:t>
            </a:r>
          </a:p>
          <a:p>
            <a:pPr marL="514350" indent="-514350">
              <a:lnSpc>
                <a:spcPct val="110000"/>
              </a:lnSpc>
              <a:buAutoNum type="alphaLcPeriod"/>
            </a:pPr>
            <a:r>
              <a:rPr lang="es-ES" sz="2800" dirty="0" smtClean="0"/>
              <a:t>El </a:t>
            </a:r>
            <a:r>
              <a:rPr lang="es-ES" sz="2800" dirty="0"/>
              <a:t>Libertador del cautiverio. </a:t>
            </a:r>
            <a:r>
              <a:rPr lang="es-ES" sz="2800" dirty="0" err="1"/>
              <a:t>Neh</a:t>
            </a:r>
            <a:r>
              <a:rPr lang="es-ES" sz="2800" dirty="0"/>
              <a:t>. 9: </a:t>
            </a:r>
            <a:r>
              <a:rPr lang="es-ES" sz="2800" dirty="0" smtClean="0"/>
              <a:t>11; 1 </a:t>
            </a:r>
            <a:r>
              <a:rPr lang="es-ES" sz="2800" dirty="0" err="1"/>
              <a:t>Cor</a:t>
            </a:r>
            <a:r>
              <a:rPr lang="es-ES" sz="2800" dirty="0"/>
              <a:t>. 10 1-</a:t>
            </a:r>
            <a:r>
              <a:rPr lang="es-ES" sz="2800" dirty="0" smtClean="0"/>
              <a:t>4.</a:t>
            </a:r>
          </a:p>
          <a:p>
            <a:pPr marL="514350" indent="-514350">
              <a:lnSpc>
                <a:spcPct val="110000"/>
              </a:lnSpc>
              <a:buAutoNum type="alphaLcPeriod"/>
            </a:pPr>
            <a:r>
              <a:rPr lang="es-ES" sz="2800" dirty="0" smtClean="0"/>
              <a:t>El </a:t>
            </a:r>
            <a:r>
              <a:rPr lang="es-ES" sz="2800" dirty="0"/>
              <a:t>Legislador. </a:t>
            </a:r>
            <a:r>
              <a:rPr lang="es-ES" sz="2800" dirty="0" err="1" smtClean="0"/>
              <a:t>Neh</a:t>
            </a:r>
            <a:r>
              <a:rPr lang="es-ES" sz="2800" dirty="0" smtClean="0"/>
              <a:t>. </a:t>
            </a:r>
            <a:r>
              <a:rPr lang="es-ES" sz="2800" dirty="0"/>
              <a:t>9: </a:t>
            </a:r>
            <a:r>
              <a:rPr lang="es-ES" sz="2800" dirty="0" smtClean="0"/>
              <a:t>13, 14.</a:t>
            </a:r>
          </a:p>
          <a:p>
            <a:pPr marL="514350" indent="-514350">
              <a:lnSpc>
                <a:spcPct val="110000"/>
              </a:lnSpc>
              <a:buAutoNum type="alphaLcPeriod"/>
            </a:pPr>
            <a:r>
              <a:rPr lang="es-ES" sz="2800" dirty="0" smtClean="0"/>
              <a:t>El </a:t>
            </a:r>
            <a:r>
              <a:rPr lang="es-ES" sz="2800" dirty="0"/>
              <a:t>que </a:t>
            </a:r>
            <a:r>
              <a:rPr lang="es-ES" sz="2800" dirty="0" smtClean="0"/>
              <a:t>proveyó </a:t>
            </a:r>
            <a:r>
              <a:rPr lang="es-ES" sz="2800" dirty="0"/>
              <a:t>pan y agua en el desierto</a:t>
            </a:r>
            <a:r>
              <a:rPr lang="es-ES" sz="2800" dirty="0" smtClean="0"/>
              <a:t>. </a:t>
            </a:r>
            <a:r>
              <a:rPr lang="mr-IN" sz="2800" dirty="0">
                <a:latin typeface="Calibri"/>
                <a:cs typeface="Calibri"/>
              </a:rPr>
              <a:t>Neh. 9: 15</a:t>
            </a:r>
            <a:r>
              <a:rPr lang="mr-IN" sz="2800" dirty="0" smtClean="0">
                <a:latin typeface="Calibri"/>
                <a:cs typeface="Calibri"/>
              </a:rPr>
              <a:t>;</a:t>
            </a:r>
            <a:endParaRPr lang="es-ES_tradnl" sz="2800" dirty="0" smtClean="0">
              <a:latin typeface="Calibri"/>
              <a:cs typeface="Calibri"/>
            </a:endParaRPr>
          </a:p>
          <a:p>
            <a:pPr marL="514350" indent="-514350">
              <a:lnSpc>
                <a:spcPct val="110000"/>
              </a:lnSpc>
              <a:buAutoNum type="alphaLcPeriod"/>
            </a:pPr>
            <a:r>
              <a:rPr lang="es-ES" sz="2800" dirty="0" smtClean="0"/>
              <a:t>El </a:t>
            </a:r>
            <a:r>
              <a:rPr lang="es-ES" sz="2800" dirty="0"/>
              <a:t>que inspiro a los escritores del Antiguo Testamento y del Nuevo Testamento. 1 </a:t>
            </a:r>
            <a:r>
              <a:rPr lang="es-ES" sz="2800" dirty="0" err="1"/>
              <a:t>Ped</a:t>
            </a:r>
            <a:r>
              <a:rPr lang="es-ES" sz="2800" dirty="0"/>
              <a:t>. 1: 10, 11.</a:t>
            </a:r>
            <a:endParaRPr lang="es-ES_tradnl" sz="2800" dirty="0"/>
          </a:p>
          <a:p>
            <a:pPr marL="514350" indent="-514350">
              <a:lnSpc>
                <a:spcPct val="110000"/>
              </a:lnSpc>
              <a:buAutoNum type="alphaLcPeriod"/>
            </a:pPr>
            <a:endParaRPr lang="es-ES_tradnl" sz="2800" dirty="0" smtClean="0"/>
          </a:p>
          <a:p>
            <a:pPr marL="514350" indent="-514350">
              <a:lnSpc>
                <a:spcPct val="110000"/>
              </a:lnSpc>
              <a:buAutoNum type="alphaLcPeriod"/>
            </a:pPr>
            <a:endParaRPr lang="es-ES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Cristo en el Antiguo Testamento</a:t>
            </a:r>
          </a:p>
        </p:txBody>
      </p:sp>
    </p:spTree>
    <p:extLst>
      <p:ext uri="{BB962C8B-B14F-4D97-AF65-F5344CB8AC3E}">
        <p14:creationId xmlns:p14="http://schemas.microsoft.com/office/powerpoint/2010/main" val="1709686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1005" y="2511397"/>
            <a:ext cx="8229600" cy="3811646"/>
          </a:xfrm>
        </p:spPr>
        <p:txBody>
          <a:bodyPr>
            <a:normAutofit/>
          </a:bodyPr>
          <a:lstStyle/>
          <a:p>
            <a:r>
              <a:rPr lang="es-ES" sz="4800" dirty="0"/>
              <a:t>La </a:t>
            </a:r>
            <a:r>
              <a:rPr lang="es-ES" sz="4800" dirty="0" smtClean="0"/>
              <a:t>remisión </a:t>
            </a:r>
            <a:r>
              <a:rPr lang="es-ES" sz="4800" dirty="0"/>
              <a:t>de pecados </a:t>
            </a:r>
            <a:r>
              <a:rPr lang="es-ES" sz="4800" dirty="0" smtClean="0"/>
              <a:t>así </a:t>
            </a:r>
            <a:r>
              <a:rPr lang="es-ES" sz="4800" dirty="0"/>
              <a:t>en tiempos del Antiguo Testamento como ahora, ha sido posible </a:t>
            </a:r>
            <a:r>
              <a:rPr lang="es-ES" sz="4800" dirty="0" smtClean="0"/>
              <a:t>solamente </a:t>
            </a:r>
            <a:r>
              <a:rPr lang="es-ES" sz="4800" dirty="0"/>
              <a:t>por los méritos de </a:t>
            </a:r>
            <a:r>
              <a:rPr lang="es-ES" sz="4800" dirty="0" smtClean="0"/>
              <a:t>Cristo.</a:t>
            </a:r>
            <a:endParaRPr lang="es-ES" sz="4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94772"/>
            <a:ext cx="8229600" cy="1252728"/>
          </a:xfrm>
        </p:spPr>
        <p:txBody>
          <a:bodyPr>
            <a:normAutofit fontScale="90000"/>
          </a:bodyPr>
          <a:lstStyle/>
          <a:p>
            <a:pPr algn="l">
              <a:lnSpc>
                <a:spcPct val="80000"/>
              </a:lnSpc>
            </a:pPr>
            <a:r>
              <a:rPr lang="es-ES" dirty="0"/>
              <a:t>12. Solamente en quién, en </a:t>
            </a:r>
            <a:r>
              <a:rPr lang="es-ES" dirty="0" smtClean="0"/>
              <a:t>todo </a:t>
            </a:r>
            <a:r>
              <a:rPr lang="es-ES" dirty="0"/>
              <a:t>tiempo, </a:t>
            </a:r>
            <a:r>
              <a:rPr lang="es-ES" dirty="0" smtClean="0"/>
              <a:t>ha habido </a:t>
            </a:r>
            <a:r>
              <a:rPr lang="es-ES" dirty="0" smtClean="0"/>
              <a:t>salvación</a:t>
            </a:r>
            <a:r>
              <a:rPr lang="es-ES" dirty="0"/>
              <a:t>? </a:t>
            </a:r>
            <a:r>
              <a:rPr lang="es-ES" sz="3100" dirty="0" err="1"/>
              <a:t>Hech</a:t>
            </a:r>
            <a:r>
              <a:rPr lang="es-ES" sz="3100" dirty="0"/>
              <a:t>. 4: 12.</a:t>
            </a: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4110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534357"/>
            <a:ext cx="8229599" cy="3450696"/>
          </a:xfrm>
        </p:spPr>
        <p:txBody>
          <a:bodyPr>
            <a:noAutofit/>
          </a:bodyPr>
          <a:lstStyle/>
          <a:p>
            <a:r>
              <a:rPr lang="es-ES" sz="3200" dirty="0"/>
              <a:t>"En todas estas revelaciones de la presencia divina, la gloria de Dios se </a:t>
            </a:r>
            <a:r>
              <a:rPr lang="es-ES" sz="3200" dirty="0" smtClean="0"/>
              <a:t>manifestó </a:t>
            </a:r>
            <a:r>
              <a:rPr lang="es-ES" sz="3200" dirty="0"/>
              <a:t>por medio de Cristo No solo cuando vino el Salvador, sino a través de todos los siglos después de la </a:t>
            </a:r>
            <a:r>
              <a:rPr lang="es-ES" sz="3200" dirty="0" smtClean="0"/>
              <a:t>caída </a:t>
            </a:r>
            <a:r>
              <a:rPr lang="es-ES" sz="3200" dirty="0"/>
              <a:t>del hombre y de la promesa de la </a:t>
            </a:r>
            <a:r>
              <a:rPr lang="es-ES" sz="3200" dirty="0" smtClean="0"/>
              <a:t>redención</a:t>
            </a:r>
            <a:r>
              <a:rPr lang="es-ES" sz="3200" dirty="0"/>
              <a:t>, "Dios estaba en Cristo reconciliando el mundo a si' </a:t>
            </a:r>
            <a:r>
              <a:rPr lang="es-ES" dirty="0"/>
              <a:t>(2 </a:t>
            </a:r>
            <a:r>
              <a:rPr lang="es-ES" dirty="0" err="1"/>
              <a:t>Cor</a:t>
            </a:r>
            <a:r>
              <a:rPr lang="es-ES" dirty="0"/>
              <a:t>. 5: 19).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ES" sz="2800" dirty="0"/>
              <a:t>13. En toda la eternidad, la </a:t>
            </a:r>
            <a:r>
              <a:rPr lang="es-ES" sz="2800" dirty="0" smtClean="0"/>
              <a:t>salvación </a:t>
            </a:r>
            <a:r>
              <a:rPr lang="es-ES" sz="2800" dirty="0"/>
              <a:t>ha sido solamente por la fe en </a:t>
            </a:r>
            <a:r>
              <a:rPr lang="es-ES" sz="2800" dirty="0" smtClean="0"/>
              <a:t>Jesús</a:t>
            </a:r>
            <a:r>
              <a:rPr lang="es-ES" sz="2800" dirty="0"/>
              <a:t>. Gen. 15: 6; </a:t>
            </a:r>
            <a:r>
              <a:rPr lang="es-ES" sz="2800" dirty="0" err="1"/>
              <a:t>Jer</a:t>
            </a:r>
            <a:r>
              <a:rPr lang="es-ES" sz="2800" dirty="0"/>
              <a:t>. 23: 6.</a:t>
            </a:r>
          </a:p>
        </p:txBody>
      </p:sp>
    </p:spTree>
    <p:extLst>
      <p:ext uri="{BB962C8B-B14F-4D97-AF65-F5344CB8AC3E}">
        <p14:creationId xmlns:p14="http://schemas.microsoft.com/office/powerpoint/2010/main" val="26950559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550964"/>
            <a:ext cx="8229600" cy="4525963"/>
          </a:xfrm>
        </p:spPr>
        <p:txBody>
          <a:bodyPr>
            <a:noAutofit/>
          </a:bodyPr>
          <a:lstStyle/>
          <a:p>
            <a:r>
              <a:rPr lang="es-ES" sz="3600" dirty="0"/>
              <a:t>Cristo era el fundamento y el centro del sistema de sacrificios, tanto en la era </a:t>
            </a:r>
            <a:r>
              <a:rPr lang="es-ES" sz="3600" dirty="0" smtClean="0"/>
              <a:t>pa</a:t>
            </a:r>
            <a:r>
              <a:rPr lang="es-ES" sz="3600" dirty="0"/>
              <a:t>triarcal como en la </a:t>
            </a:r>
            <a:r>
              <a:rPr lang="es-ES" sz="3600" dirty="0" smtClean="0"/>
              <a:t>judía</a:t>
            </a:r>
            <a:r>
              <a:rPr lang="es-ES" sz="3600" dirty="0"/>
              <a:t>. Desde que </a:t>
            </a:r>
            <a:r>
              <a:rPr lang="es-ES" sz="3600" dirty="0" smtClean="0"/>
              <a:t>pecaron </a:t>
            </a:r>
            <a:r>
              <a:rPr lang="es-ES" sz="3600" dirty="0"/>
              <a:t>nuestros primeros </a:t>
            </a:r>
            <a:r>
              <a:rPr lang="es-ES" sz="3600" dirty="0" smtClean="0"/>
              <a:t>padres </a:t>
            </a:r>
            <a:r>
              <a:rPr lang="es-ES" sz="3600" dirty="0"/>
              <a:t>no ha habido </a:t>
            </a:r>
            <a:r>
              <a:rPr lang="es-ES" sz="3600" dirty="0" smtClean="0"/>
              <a:t>comunicación </a:t>
            </a:r>
            <a:r>
              <a:rPr lang="es-ES" sz="3600" dirty="0"/>
              <a:t>directa entre Dios y el </a:t>
            </a:r>
            <a:r>
              <a:rPr lang="es-ES" sz="3600" dirty="0" smtClean="0"/>
              <a:t>hombre. </a:t>
            </a:r>
            <a:r>
              <a:rPr lang="es-ES" sz="3600" dirty="0"/>
              <a:t>El Padre puso el mundo en </a:t>
            </a:r>
            <a:r>
              <a:rPr lang="es-ES" sz="3600" dirty="0" smtClean="0"/>
              <a:t>manos </a:t>
            </a:r>
            <a:r>
              <a:rPr lang="es-ES" sz="3600" dirty="0"/>
              <a:t>de Cristo para que por su obra mediadora redimiera al </a:t>
            </a:r>
            <a:r>
              <a:rPr lang="es-ES" sz="3600" dirty="0" smtClean="0"/>
              <a:t>hombre </a:t>
            </a:r>
            <a:r>
              <a:rPr lang="es-ES" sz="3600" dirty="0"/>
              <a:t>y vindicara la autoridad y santidad de la ley divina.</a:t>
            </a:r>
          </a:p>
          <a:p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6896574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16265"/>
            <a:ext cx="8229600" cy="6131013"/>
          </a:xfrm>
        </p:spPr>
        <p:txBody>
          <a:bodyPr>
            <a:noAutofit/>
          </a:bodyPr>
          <a:lstStyle/>
          <a:p>
            <a:r>
              <a:rPr lang="es-ES" sz="3200" dirty="0"/>
              <a:t>"Toda </a:t>
            </a:r>
            <a:r>
              <a:rPr lang="es-ES" sz="3200" dirty="0" smtClean="0"/>
              <a:t>comunicación </a:t>
            </a:r>
            <a:r>
              <a:rPr lang="es-ES" sz="3200" dirty="0"/>
              <a:t>entre el cielo y la raza </a:t>
            </a:r>
            <a:r>
              <a:rPr lang="es-ES" sz="3200" dirty="0" smtClean="0"/>
              <a:t>caída </a:t>
            </a:r>
            <a:r>
              <a:rPr lang="es-ES" sz="3200" dirty="0"/>
              <a:t>se ha hecho por medio de Cristo. Fue el Hijo de Dios quien dio a nuestros </a:t>
            </a:r>
            <a:r>
              <a:rPr lang="es-ES" sz="3200" dirty="0" smtClean="0"/>
              <a:t>primeros </a:t>
            </a:r>
            <a:r>
              <a:rPr lang="es-ES" sz="3200" dirty="0"/>
              <a:t>padres la promesa de la </a:t>
            </a:r>
            <a:r>
              <a:rPr lang="es-ES" sz="3200" dirty="0" smtClean="0"/>
              <a:t>redención</a:t>
            </a:r>
            <a:r>
              <a:rPr lang="es-ES" sz="3200" dirty="0"/>
              <a:t>. Fue él quien se </a:t>
            </a:r>
            <a:r>
              <a:rPr lang="es-ES" sz="3200" dirty="0" smtClean="0"/>
              <a:t>reveló a </a:t>
            </a:r>
            <a:r>
              <a:rPr lang="es-ES" sz="3200" dirty="0"/>
              <a:t>los patriarcas. </a:t>
            </a:r>
            <a:r>
              <a:rPr lang="es-ES" sz="3200" dirty="0" smtClean="0"/>
              <a:t>Adán</a:t>
            </a:r>
            <a:r>
              <a:rPr lang="es-ES" sz="3200" dirty="0"/>
              <a:t>, Noé, </a:t>
            </a:r>
            <a:r>
              <a:rPr lang="es-ES" sz="3200" dirty="0" smtClean="0"/>
              <a:t>Abrahán</a:t>
            </a:r>
            <a:r>
              <a:rPr lang="es-ES" sz="3200" dirty="0"/>
              <a:t>, Isaac, Jacob, y Moisés comprendieron el Evangelio. </a:t>
            </a:r>
            <a:r>
              <a:rPr lang="es-ES" sz="3200" dirty="0" smtClean="0"/>
              <a:t>Buscaron </a:t>
            </a:r>
            <a:r>
              <a:rPr lang="es-ES" sz="3200" dirty="0"/>
              <a:t>la </a:t>
            </a:r>
            <a:r>
              <a:rPr lang="es-ES" sz="3200" dirty="0" smtClean="0"/>
              <a:t>salvación </a:t>
            </a:r>
            <a:r>
              <a:rPr lang="es-ES" sz="3200" dirty="0"/>
              <a:t>por medio del sustituto y Garante del ser </a:t>
            </a:r>
            <a:r>
              <a:rPr lang="es-ES" sz="3200" dirty="0" smtClean="0"/>
              <a:t>humano</a:t>
            </a:r>
            <a:r>
              <a:rPr lang="es-ES" sz="3200" dirty="0"/>
              <a:t>. Estos santos </a:t>
            </a:r>
            <a:r>
              <a:rPr lang="es-ES" sz="3200" dirty="0" smtClean="0"/>
              <a:t>varones </a:t>
            </a:r>
            <a:r>
              <a:rPr lang="es-ES" sz="3200" dirty="0"/>
              <a:t>de </a:t>
            </a:r>
            <a:r>
              <a:rPr lang="es-ES" sz="3200" dirty="0" smtClean="0"/>
              <a:t>antaño </a:t>
            </a:r>
            <a:r>
              <a:rPr lang="es-ES" sz="3200" dirty="0"/>
              <a:t>comulgaron con el </a:t>
            </a:r>
            <a:r>
              <a:rPr lang="es-ES" sz="3200" dirty="0" smtClean="0"/>
              <a:t>Salvador </a:t>
            </a:r>
            <a:r>
              <a:rPr lang="es-ES" sz="3200" dirty="0"/>
              <a:t>que iba a venir al mundo en carne humana; y algunos de ellos hablaron cara a cara con Cristo y con </a:t>
            </a:r>
            <a:r>
              <a:rPr lang="es-ES" sz="3200" dirty="0" smtClean="0"/>
              <a:t>ángeles </a:t>
            </a:r>
            <a:r>
              <a:rPr lang="es-ES" sz="3200" dirty="0"/>
              <a:t>celestiales'' </a:t>
            </a:r>
            <a:r>
              <a:rPr lang="es-ES" dirty="0" smtClean="0"/>
              <a:t>(Patriarcas y Profetas31</a:t>
            </a:r>
            <a:r>
              <a:rPr lang="es-ES" dirty="0"/>
              <a:t>, 382</a:t>
            </a:r>
            <a:r>
              <a:rPr lang="es-ES" dirty="0" smtClean="0"/>
              <a:t>).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0852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5214" y="1502242"/>
            <a:ext cx="8229600" cy="4525963"/>
          </a:xfrm>
        </p:spPr>
        <p:txBody>
          <a:bodyPr>
            <a:noAutofit/>
          </a:bodyPr>
          <a:lstStyle/>
          <a:p>
            <a:r>
              <a:rPr lang="es-ES" sz="4000" dirty="0"/>
              <a:t>En todo tiempo el </a:t>
            </a:r>
            <a:r>
              <a:rPr lang="es-ES" sz="4000" dirty="0" smtClean="0"/>
              <a:t>Señor </a:t>
            </a:r>
            <a:r>
              <a:rPr lang="es-ES" sz="4000" dirty="0"/>
              <a:t>ha tenido sus atalayas, que han dado un testimonio fiel a la </a:t>
            </a:r>
            <a:r>
              <a:rPr lang="es-ES" sz="4000" dirty="0" smtClean="0"/>
              <a:t>generación </a:t>
            </a:r>
            <a:r>
              <a:rPr lang="es-ES" sz="4000" dirty="0"/>
              <a:t>en la cual </a:t>
            </a:r>
            <a:r>
              <a:rPr lang="es-ES" sz="4000" dirty="0" smtClean="0"/>
              <a:t>vivieron. </a:t>
            </a:r>
            <a:r>
              <a:rPr lang="es-ES" sz="4000" dirty="0"/>
              <a:t>Estos centinelas daban el </a:t>
            </a:r>
            <a:r>
              <a:rPr lang="es-ES" sz="4000" dirty="0" smtClean="0"/>
              <a:t>mensaje </a:t>
            </a:r>
            <a:r>
              <a:rPr lang="es-ES" sz="4000" dirty="0"/>
              <a:t>de </a:t>
            </a:r>
            <a:r>
              <a:rPr lang="es-ES" sz="4000" dirty="0" smtClean="0"/>
              <a:t>amonestación</a:t>
            </a:r>
            <a:r>
              <a:rPr lang="es-ES" sz="4000" dirty="0"/>
              <a:t>; y cuando eran llamados a deponer su armadura, otros continuaban la labor</a:t>
            </a:r>
            <a:r>
              <a:rPr lang="es-ES" sz="4000" dirty="0" smtClean="0"/>
              <a:t>. 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4076345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063637"/>
            <a:ext cx="8229600" cy="2900466"/>
          </a:xfrm>
        </p:spPr>
        <p:txBody>
          <a:bodyPr>
            <a:normAutofit/>
          </a:bodyPr>
          <a:lstStyle/>
          <a:p>
            <a:r>
              <a:rPr lang="es-ES" sz="4800" dirty="0"/>
              <a:t>14. </a:t>
            </a:r>
            <a:r>
              <a:rPr lang="es-ES" sz="4800" dirty="0" smtClean="0"/>
              <a:t>¿A </a:t>
            </a:r>
            <a:r>
              <a:rPr lang="es-ES" sz="4800" dirty="0"/>
              <a:t>quién dijo Pablo que era predicado el Evangelio? </a:t>
            </a:r>
            <a:endParaRPr lang="es-ES" sz="4800" dirty="0" smtClean="0"/>
          </a:p>
          <a:p>
            <a:pPr marL="0" indent="0">
              <a:buNone/>
            </a:pPr>
            <a:r>
              <a:rPr lang="es-ES" sz="4800" dirty="0" err="1" smtClean="0"/>
              <a:t>Heb</a:t>
            </a:r>
            <a:r>
              <a:rPr lang="es-ES" sz="4800" dirty="0" smtClean="0"/>
              <a:t> </a:t>
            </a:r>
            <a:r>
              <a:rPr lang="es-ES" sz="4800" dirty="0" smtClean="0"/>
              <a:t>4: </a:t>
            </a:r>
            <a:r>
              <a:rPr lang="es-ES" sz="4800" dirty="0"/>
              <a:t>2, </a:t>
            </a:r>
            <a:r>
              <a:rPr lang="es-ES" sz="4800" dirty="0" smtClean="0"/>
              <a:t>p.p. </a:t>
            </a:r>
            <a:endParaRPr lang="es-ES" sz="4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7512" y="338328"/>
            <a:ext cx="8586628" cy="1252728"/>
          </a:xfrm>
        </p:spPr>
        <p:txBody>
          <a:bodyPr>
            <a:noAutofit/>
          </a:bodyPr>
          <a:lstStyle/>
          <a:p>
            <a:r>
              <a:rPr lang="es-ES" sz="4000" dirty="0"/>
              <a:t>El Evangelio en el Antiguo Testamento</a:t>
            </a:r>
          </a:p>
        </p:txBody>
      </p:sp>
    </p:spTree>
    <p:extLst>
      <p:ext uri="{BB962C8B-B14F-4D97-AF65-F5344CB8AC3E}">
        <p14:creationId xmlns:p14="http://schemas.microsoft.com/office/powerpoint/2010/main" val="13707292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5400" dirty="0"/>
              <a:t>La lectura marginal del </a:t>
            </a:r>
            <a:r>
              <a:rPr lang="es-ES" sz="5400" dirty="0" smtClean="0"/>
              <a:t>versículo </a:t>
            </a:r>
            <a:r>
              <a:rPr lang="es-ES" sz="5400" dirty="0"/>
              <a:t>es </a:t>
            </a:r>
            <a:r>
              <a:rPr lang="es-ES" sz="5400" dirty="0" smtClean="0"/>
              <a:t>“más </a:t>
            </a:r>
            <a:r>
              <a:rPr lang="es-ES" sz="5400" dirty="0"/>
              <a:t>no les aprovecho el </a:t>
            </a:r>
            <a:r>
              <a:rPr lang="es-ES" sz="5400" dirty="0" smtClean="0"/>
              <a:t>oír </a:t>
            </a:r>
            <a:r>
              <a:rPr lang="es-ES" sz="5400" dirty="0"/>
              <a:t>la palabra a los que la oyeron </a:t>
            </a:r>
            <a:r>
              <a:rPr lang="es-ES" sz="5400" u="sng" dirty="0"/>
              <a:t>sin mezclar fe</a:t>
            </a:r>
            <a:r>
              <a:rPr lang="es-ES" sz="5400" dirty="0" smtClean="0"/>
              <a:t>'’.</a:t>
            </a:r>
            <a:endParaRPr lang="es-ES" sz="5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15. ¿</a:t>
            </a:r>
            <a:r>
              <a:rPr lang="es-ES" dirty="0" smtClean="0"/>
              <a:t>Por </a:t>
            </a:r>
            <a:r>
              <a:rPr lang="es-ES" dirty="0"/>
              <a:t>qué no lo aprovecho el Israel </a:t>
            </a:r>
            <a:r>
              <a:rPr lang="es-ES" dirty="0" smtClean="0"/>
              <a:t>antiguo? </a:t>
            </a:r>
            <a:r>
              <a:rPr lang="es-ES" dirty="0" err="1"/>
              <a:t>Heb</a:t>
            </a:r>
            <a:r>
              <a:rPr lang="es-ES" dirty="0"/>
              <a:t>. 4: 2, up.</a:t>
            </a:r>
          </a:p>
        </p:txBody>
      </p:sp>
    </p:spTree>
    <p:extLst>
      <p:ext uri="{BB962C8B-B14F-4D97-AF65-F5344CB8AC3E}">
        <p14:creationId xmlns:p14="http://schemas.microsoft.com/office/powerpoint/2010/main" val="40265829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294846"/>
            <a:ext cx="8229600" cy="4055154"/>
          </a:xfrm>
        </p:spPr>
        <p:txBody>
          <a:bodyPr>
            <a:noAutofit/>
          </a:bodyPr>
          <a:lstStyle/>
          <a:p>
            <a:r>
              <a:rPr lang="es-ES" sz="6000" dirty="0"/>
              <a:t>16. </a:t>
            </a:r>
            <a:r>
              <a:rPr lang="es-ES" sz="6000" dirty="0" smtClean="0"/>
              <a:t>¿Qué </a:t>
            </a:r>
            <a:r>
              <a:rPr lang="es-ES" sz="6000" dirty="0"/>
              <a:t>es el Evangelio de que habla Pablo en Hebreos </a:t>
            </a:r>
            <a:r>
              <a:rPr lang="es-ES" sz="6000" dirty="0" smtClean="0"/>
              <a:t>4: </a:t>
            </a:r>
            <a:r>
              <a:rPr lang="es-ES" sz="6000" dirty="0"/>
              <a:t>2? </a:t>
            </a:r>
            <a:endParaRPr lang="es-ES" sz="6000" dirty="0" smtClean="0"/>
          </a:p>
          <a:p>
            <a:pPr marL="0" indent="0">
              <a:buNone/>
            </a:pPr>
            <a:r>
              <a:rPr lang="es-ES" sz="6000" dirty="0" smtClean="0"/>
              <a:t>                          </a:t>
            </a:r>
            <a:r>
              <a:rPr lang="es-ES" sz="6000" dirty="0" err="1" smtClean="0"/>
              <a:t>Rom</a:t>
            </a:r>
            <a:r>
              <a:rPr lang="es-ES" sz="6000" dirty="0" smtClean="0"/>
              <a:t> </a:t>
            </a:r>
            <a:r>
              <a:rPr lang="es-ES" sz="6000" dirty="0"/>
              <a:t>1: </a:t>
            </a:r>
            <a:r>
              <a:rPr lang="es-ES" sz="6000" dirty="0" smtClean="0"/>
              <a:t>16 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8444285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6442" y="3020617"/>
            <a:ext cx="7976693" cy="2363627"/>
          </a:xfrm>
        </p:spPr>
        <p:txBody>
          <a:bodyPr>
            <a:normAutofit/>
          </a:bodyPr>
          <a:lstStyle/>
          <a:p>
            <a:r>
              <a:rPr lang="es-ES" sz="6000" dirty="0"/>
              <a:t>17. ¿</a:t>
            </a:r>
            <a:r>
              <a:rPr lang="es-ES" sz="6000" dirty="0" smtClean="0"/>
              <a:t>Qué </a:t>
            </a:r>
            <a:r>
              <a:rPr lang="es-ES" sz="6000" dirty="0"/>
              <a:t>se revela en el </a:t>
            </a:r>
            <a:r>
              <a:rPr lang="es-ES" sz="6000" dirty="0" smtClean="0"/>
              <a:t>Evangelio</a:t>
            </a:r>
            <a:r>
              <a:rPr lang="es-ES" sz="6000" dirty="0"/>
              <a:t>? </a:t>
            </a:r>
            <a:r>
              <a:rPr lang="es-ES" sz="6000" dirty="0" err="1"/>
              <a:t>Rom</a:t>
            </a:r>
            <a:r>
              <a:rPr lang="es-ES" sz="6000" dirty="0"/>
              <a:t>. 1: 17</a:t>
            </a:r>
          </a:p>
        </p:txBody>
      </p:sp>
    </p:spTree>
    <p:extLst>
      <p:ext uri="{BB962C8B-B14F-4D97-AF65-F5344CB8AC3E}">
        <p14:creationId xmlns:p14="http://schemas.microsoft.com/office/powerpoint/2010/main" val="1437369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8615" y="785667"/>
            <a:ext cx="8229600" cy="5785869"/>
          </a:xfrm>
        </p:spPr>
        <p:txBody>
          <a:bodyPr>
            <a:normAutofit/>
          </a:bodyPr>
          <a:lstStyle/>
          <a:p>
            <a:r>
              <a:rPr lang="es-ES" sz="4000" dirty="0"/>
              <a:t>"El Antiguo Testamento es tan ciertamente el Evangelio en </a:t>
            </a:r>
            <a:r>
              <a:rPr lang="es-ES" sz="4000" dirty="0" smtClean="0"/>
              <a:t>sombras </a:t>
            </a:r>
            <a:r>
              <a:rPr lang="es-ES" sz="4000" dirty="0"/>
              <a:t>y figuras, como el Nuevo Testamento lo es en su poder desarrollado. El Nuevo </a:t>
            </a:r>
            <a:r>
              <a:rPr lang="es-ES" sz="4000" dirty="0" smtClean="0"/>
              <a:t>Testamento </a:t>
            </a:r>
            <a:r>
              <a:rPr lang="es-ES" sz="4000" dirty="0"/>
              <a:t>no presenta una </a:t>
            </a:r>
            <a:r>
              <a:rPr lang="es-ES" sz="4000" dirty="0" smtClean="0"/>
              <a:t>religión nueva</a:t>
            </a:r>
            <a:r>
              <a:rPr lang="es-ES" sz="4000" dirty="0"/>
              <a:t>; el Antiguo Testamento no </a:t>
            </a:r>
            <a:r>
              <a:rPr lang="es-ES" sz="4000" dirty="0" smtClean="0"/>
              <a:t>presenta </a:t>
            </a:r>
            <a:r>
              <a:rPr lang="es-ES" sz="4000" dirty="0"/>
              <a:t>una </a:t>
            </a:r>
            <a:r>
              <a:rPr lang="es-ES" sz="4000" dirty="0" smtClean="0"/>
              <a:t>religión </a:t>
            </a:r>
            <a:r>
              <a:rPr lang="es-ES" sz="4000" dirty="0"/>
              <a:t>que haya de ser superada por el Nuevo.</a:t>
            </a:r>
          </a:p>
        </p:txBody>
      </p:sp>
    </p:spTree>
    <p:extLst>
      <p:ext uri="{BB962C8B-B14F-4D97-AF65-F5344CB8AC3E}">
        <p14:creationId xmlns:p14="http://schemas.microsoft.com/office/powerpoint/2010/main" val="38286039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99101"/>
            <a:ext cx="8229600" cy="6186236"/>
          </a:xfrm>
        </p:spPr>
        <p:txBody>
          <a:bodyPr>
            <a:noAutofit/>
          </a:bodyPr>
          <a:lstStyle/>
          <a:p>
            <a:r>
              <a:rPr lang="es-ES" sz="4000" dirty="0"/>
              <a:t>El Nuevo Testamento es tan solo el progreso y desarrollo del Antiguo "Abel </a:t>
            </a:r>
            <a:r>
              <a:rPr lang="es-ES" sz="4000" dirty="0" smtClean="0"/>
              <a:t>creía </a:t>
            </a:r>
            <a:r>
              <a:rPr lang="es-ES" sz="4000" dirty="0"/>
              <a:t>en Cristo y fue tan ciertamente salvado por su </a:t>
            </a:r>
            <a:r>
              <a:rPr lang="es-ES" sz="4000" dirty="0" smtClean="0"/>
              <a:t>poder, </a:t>
            </a:r>
            <a:r>
              <a:rPr lang="es-ES" sz="4000" dirty="0"/>
              <a:t>como lo fueron Pedro y </a:t>
            </a:r>
            <a:r>
              <a:rPr lang="es-ES" sz="4000" dirty="0" smtClean="0"/>
              <a:t>Pablo</a:t>
            </a:r>
            <a:r>
              <a:rPr lang="mr-IN" sz="4000" dirty="0" smtClean="0"/>
              <a:t>…</a:t>
            </a:r>
            <a:r>
              <a:rPr lang="es-ES_tradnl" sz="4000" dirty="0" smtClean="0"/>
              <a:t> </a:t>
            </a:r>
            <a:r>
              <a:rPr lang="es-ES" sz="4000" dirty="0" smtClean="0"/>
              <a:t>El </a:t>
            </a:r>
            <a:r>
              <a:rPr lang="es-ES" sz="4000" dirty="0"/>
              <a:t>Dios que anduvo </a:t>
            </a:r>
            <a:r>
              <a:rPr lang="es-ES" sz="4000" dirty="0" smtClean="0"/>
              <a:t>con </a:t>
            </a:r>
            <a:r>
              <a:rPr lang="es-ES" sz="4000" dirty="0"/>
              <a:t>Enoc era nuestro Dios y </a:t>
            </a:r>
            <a:r>
              <a:rPr lang="es-ES" sz="4000" dirty="0" smtClean="0"/>
              <a:t>Salvador </a:t>
            </a:r>
            <a:r>
              <a:rPr lang="es-ES" sz="4000" dirty="0"/>
              <a:t>Jesucristo. Era la luz del mundo como lo es </a:t>
            </a:r>
            <a:r>
              <a:rPr lang="es-ES" sz="4000" dirty="0" smtClean="0"/>
              <a:t>ahora”</a:t>
            </a:r>
          </a:p>
          <a:p>
            <a:pPr marL="0" indent="0">
              <a:buNone/>
            </a:pPr>
            <a:r>
              <a:rPr lang="es-ES" dirty="0" smtClean="0"/>
              <a:t>(</a:t>
            </a:r>
            <a:r>
              <a:rPr lang="es-ES" dirty="0"/>
              <a:t>Joyas de los Testimonios, tomo 3, </a:t>
            </a:r>
            <a:r>
              <a:rPr lang="es-ES" dirty="0" err="1"/>
              <a:t>pag</a:t>
            </a:r>
            <a:r>
              <a:rPr lang="es-ES" dirty="0"/>
              <a:t> 43</a:t>
            </a:r>
            <a:r>
              <a:rPr lang="es-ES" dirty="0" smtClean="0"/>
              <a:t>).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92180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4683" y="2157564"/>
            <a:ext cx="8641847" cy="562020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" sz="4400" dirty="0"/>
              <a:t>No es suficiente tener nuestros nombres en el libro de la iglesia. Eso es necesario, pero para hacer nuestra "</a:t>
            </a:r>
            <a:r>
              <a:rPr lang="es-ES" sz="4400" dirty="0" smtClean="0"/>
              <a:t>vocación </a:t>
            </a:r>
            <a:r>
              <a:rPr lang="es-ES" sz="4400" dirty="0"/>
              <a:t>y </a:t>
            </a:r>
            <a:r>
              <a:rPr lang="es-ES" sz="4400" dirty="0" smtClean="0"/>
              <a:t>elección </a:t>
            </a:r>
            <a:r>
              <a:rPr lang="es-ES" sz="4400" dirty="0"/>
              <a:t>segura" (2 </a:t>
            </a:r>
            <a:r>
              <a:rPr lang="es-ES" sz="4400" dirty="0" err="1"/>
              <a:t>Ped</a:t>
            </a:r>
            <a:r>
              <a:rPr lang="es-ES" sz="4400" dirty="0"/>
              <a:t>. 1: 10), debemos perseverar y pertenecer entera y </a:t>
            </a:r>
            <a:r>
              <a:rPr lang="es-ES" sz="4400" dirty="0" smtClean="0"/>
              <a:t>únicamente </a:t>
            </a:r>
            <a:r>
              <a:rPr lang="es-ES" sz="4400" dirty="0"/>
              <a:t>a </a:t>
            </a:r>
            <a:r>
              <a:rPr lang="es-ES" sz="4400" dirty="0" smtClean="0"/>
              <a:t>Dios.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11075043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379327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" sz="5400" dirty="0"/>
              <a:t>3. Dios ha tenido su "iglesia" desde el principio y aunque en la </a:t>
            </a:r>
            <a:r>
              <a:rPr lang="es-ES" sz="5400" dirty="0" smtClean="0"/>
              <a:t>antigüedad </a:t>
            </a:r>
            <a:r>
              <a:rPr lang="es-ES" sz="5400" dirty="0"/>
              <a:t>no fue conocida con un nombre particular, sus hijos </a:t>
            </a:r>
            <a:r>
              <a:rPr lang="es-ES" sz="5400" dirty="0" smtClean="0"/>
              <a:t>sabían </a:t>
            </a:r>
            <a:r>
              <a:rPr lang="es-ES" sz="5400" dirty="0"/>
              <a:t>a </a:t>
            </a:r>
            <a:r>
              <a:rPr lang="es-ES" sz="5400" dirty="0" smtClean="0"/>
              <a:t>quién pertenecían.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12598465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310296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" sz="5400" dirty="0" smtClean="0"/>
              <a:t>4. Jesús </a:t>
            </a:r>
            <a:r>
              <a:rPr lang="es-ES" sz="5400" dirty="0"/>
              <a:t>dijo: "También tengo otras ovejas que no son de este </a:t>
            </a:r>
            <a:r>
              <a:rPr lang="es-ES" sz="5400" dirty="0" smtClean="0"/>
              <a:t>red</a:t>
            </a:r>
            <a:r>
              <a:rPr lang="es-ES" sz="5400" dirty="0"/>
              <a:t>i</a:t>
            </a:r>
            <a:r>
              <a:rPr lang="es-ES" sz="5400" dirty="0" smtClean="0"/>
              <a:t>l pertenecían; </a:t>
            </a:r>
            <a:r>
              <a:rPr lang="es-ES" sz="5400" dirty="0"/>
              <a:t>aquéllas también me conviene traer y </a:t>
            </a:r>
            <a:r>
              <a:rPr lang="es-ES" sz="5400" dirty="0" smtClean="0"/>
              <a:t>oirán </a:t>
            </a:r>
            <a:r>
              <a:rPr lang="es-ES" sz="5400" dirty="0"/>
              <a:t>mi voz y </a:t>
            </a:r>
            <a:r>
              <a:rPr lang="es-ES" sz="5400" dirty="0" smtClean="0"/>
              <a:t>habrá un rebaño</a:t>
            </a:r>
            <a:r>
              <a:rPr lang="es-ES" sz="5400" dirty="0"/>
              <a:t>, y un pastor" (Juan 10: 16)</a:t>
            </a:r>
          </a:p>
        </p:txBody>
      </p:sp>
    </p:spTree>
    <p:extLst>
      <p:ext uri="{BB962C8B-B14F-4D97-AF65-F5344CB8AC3E}">
        <p14:creationId xmlns:p14="http://schemas.microsoft.com/office/powerpoint/2010/main" val="9990613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1005" y="2649475"/>
            <a:ext cx="8229600" cy="3480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6600" dirty="0"/>
              <a:t>5. Hay verdaderos creyentes que </a:t>
            </a:r>
            <a:r>
              <a:rPr lang="es-ES" sz="6600" dirty="0" smtClean="0"/>
              <a:t>todavía están </a:t>
            </a:r>
            <a:r>
              <a:rPr lang="es-ES" sz="6600" dirty="0"/>
              <a:t>en otras iglesias.</a:t>
            </a:r>
          </a:p>
        </p:txBody>
      </p:sp>
    </p:spTree>
    <p:extLst>
      <p:ext uri="{BB962C8B-B14F-4D97-AF65-F5344CB8AC3E}">
        <p14:creationId xmlns:p14="http://schemas.microsoft.com/office/powerpoint/2010/main" val="125709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29222"/>
            <a:ext cx="8229600" cy="4525963"/>
          </a:xfrm>
        </p:spPr>
        <p:txBody>
          <a:bodyPr>
            <a:noAutofit/>
          </a:bodyPr>
          <a:lstStyle/>
          <a:p>
            <a:r>
              <a:rPr lang="es-ES" sz="4000" dirty="0"/>
              <a:t>Dios </a:t>
            </a:r>
            <a:r>
              <a:rPr lang="es-ES" sz="4000" dirty="0" smtClean="0"/>
              <a:t>ligó </a:t>
            </a:r>
            <a:r>
              <a:rPr lang="es-ES" sz="4000" dirty="0"/>
              <a:t>consigo a estos testigos </a:t>
            </a:r>
            <a:r>
              <a:rPr lang="es-ES" sz="4000" dirty="0" smtClean="0"/>
              <a:t>mediante </a:t>
            </a:r>
            <a:r>
              <a:rPr lang="es-ES" sz="4000" dirty="0"/>
              <a:t>un </a:t>
            </a:r>
            <a:r>
              <a:rPr lang="es-ES" sz="4000" dirty="0" smtClean="0"/>
              <a:t>pacto, </a:t>
            </a:r>
            <a:r>
              <a:rPr lang="es-ES" sz="4000" dirty="0"/>
              <a:t>uniendo a la iglesia de la tierra con la iglesia del </a:t>
            </a:r>
            <a:r>
              <a:rPr lang="es-ES" sz="4000" dirty="0" smtClean="0"/>
              <a:t>cielo. Él </a:t>
            </a:r>
            <a:r>
              <a:rPr lang="es-ES" sz="4000" dirty="0"/>
              <a:t>ha enviado a sus </a:t>
            </a:r>
            <a:r>
              <a:rPr lang="es-ES" sz="4000" dirty="0" smtClean="0"/>
              <a:t>ángeles </a:t>
            </a:r>
            <a:r>
              <a:rPr lang="es-ES" sz="4000" dirty="0"/>
              <a:t>para ministrar a su </a:t>
            </a:r>
            <a:r>
              <a:rPr lang="es-ES" sz="4000" dirty="0" smtClean="0"/>
              <a:t>iglesia</a:t>
            </a:r>
            <a:r>
              <a:rPr lang="es-ES" sz="4000" dirty="0"/>
              <a:t>, y las puertas del infierno no han podido prevalecer contra su </a:t>
            </a:r>
            <a:r>
              <a:rPr lang="es-ES" sz="4000" dirty="0" smtClean="0"/>
              <a:t>pueblo”</a:t>
            </a:r>
          </a:p>
          <a:p>
            <a:pPr marL="0" indent="0">
              <a:buNone/>
            </a:pPr>
            <a:r>
              <a:rPr lang="es-ES" sz="2400" dirty="0" smtClean="0"/>
              <a:t> </a:t>
            </a:r>
            <a:r>
              <a:rPr lang="es-ES" sz="2400" dirty="0"/>
              <a:t>(Los Hechos de los </a:t>
            </a:r>
            <a:r>
              <a:rPr lang="es-ES" sz="2400" dirty="0" err="1" smtClean="0"/>
              <a:t>Apostoles</a:t>
            </a:r>
            <a:r>
              <a:rPr lang="es-ES" sz="2400" dirty="0"/>
              <a:t>, </a:t>
            </a:r>
            <a:r>
              <a:rPr lang="es-ES" sz="2400" dirty="0" err="1"/>
              <a:t>pag</a:t>
            </a:r>
            <a:r>
              <a:rPr lang="es-ES" sz="2400" dirty="0"/>
              <a:t>. 10</a:t>
            </a:r>
            <a:r>
              <a:rPr lang="es-ES" sz="2400" dirty="0" smtClean="0"/>
              <a:t>)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4689879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994014"/>
            <a:ext cx="8229600" cy="573698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s-ES" sz="3200" dirty="0" smtClean="0"/>
              <a:t>“A </a:t>
            </a:r>
            <a:r>
              <a:rPr lang="es-ES" sz="3200" dirty="0"/>
              <a:t>pesar de las tinieblas espirituales y del alejamiento de Dios que se observan en las iglesias que constituyen Babilonia, la </a:t>
            </a:r>
            <a:r>
              <a:rPr lang="es-ES" sz="3200" dirty="0" smtClean="0"/>
              <a:t>mayoría </a:t>
            </a:r>
            <a:r>
              <a:rPr lang="es-ES" sz="3200" dirty="0"/>
              <a:t>de los verdaderos </a:t>
            </a:r>
            <a:r>
              <a:rPr lang="es-ES" sz="3200" dirty="0" smtClean="0"/>
              <a:t>discípulos </a:t>
            </a:r>
            <a:r>
              <a:rPr lang="es-ES" sz="3200" dirty="0"/>
              <a:t>de Cristo se encuentran aun en el seno de ellas. Muchos de ellos no han </a:t>
            </a:r>
            <a:r>
              <a:rPr lang="es-ES" sz="3200" dirty="0" smtClean="0"/>
              <a:t>oído </a:t>
            </a:r>
            <a:r>
              <a:rPr lang="es-ES" sz="3200" dirty="0"/>
              <a:t>nunca proclamar las verdades especiales para nuestro </a:t>
            </a:r>
            <a:r>
              <a:rPr lang="es-ES" sz="3200" dirty="0" smtClean="0"/>
              <a:t>tiempo</a:t>
            </a:r>
            <a:r>
              <a:rPr lang="mr-IN" sz="3200" dirty="0" smtClean="0"/>
              <a:t>…</a:t>
            </a:r>
            <a:r>
              <a:rPr lang="es-ES" sz="3200" dirty="0" smtClean="0"/>
              <a:t> </a:t>
            </a:r>
            <a:r>
              <a:rPr lang="es-ES" sz="3200" dirty="0" smtClean="0"/>
              <a:t>Llegar</a:t>
            </a:r>
            <a:r>
              <a:rPr lang="es-ES" sz="3200" dirty="0" smtClean="0"/>
              <a:t>á</a:t>
            </a:r>
            <a:r>
              <a:rPr lang="es-ES" sz="3200" dirty="0" smtClean="0"/>
              <a:t> </a:t>
            </a:r>
            <a:r>
              <a:rPr lang="es-ES" sz="3200" dirty="0"/>
              <a:t>el </a:t>
            </a:r>
            <a:r>
              <a:rPr lang="es-ES" sz="3200" dirty="0" smtClean="0"/>
              <a:t>día </a:t>
            </a:r>
            <a:r>
              <a:rPr lang="es-ES" sz="3200" dirty="0"/>
              <a:t>en que los que aman a Dios sobre todas las cosas no </a:t>
            </a:r>
            <a:r>
              <a:rPr lang="es-ES" sz="3200" dirty="0" smtClean="0"/>
              <a:t>podrán </a:t>
            </a:r>
            <a:r>
              <a:rPr lang="es-ES" sz="3200" dirty="0"/>
              <a:t>permanecer unidos con los que son amadores de los placeres, </a:t>
            </a:r>
            <a:r>
              <a:rPr lang="es-ES" sz="3200" dirty="0" smtClean="0"/>
              <a:t>más </a:t>
            </a:r>
            <a:r>
              <a:rPr lang="es-ES" sz="3200" dirty="0"/>
              <a:t>bien que amadores de Dios; teniendo la forma de la piedad, mas negando el poder de </a:t>
            </a:r>
            <a:r>
              <a:rPr lang="es-ES" sz="3200" dirty="0" smtClean="0"/>
              <a:t>ella”. </a:t>
            </a:r>
            <a:endParaRPr lang="es-ES" sz="32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s-ES" sz="2800" dirty="0" smtClean="0"/>
              <a:t>                                  (</a:t>
            </a:r>
            <a:r>
              <a:rPr lang="es-ES" sz="2800" dirty="0"/>
              <a:t>El Conflicto de los Siglos, </a:t>
            </a:r>
            <a:r>
              <a:rPr lang="es-ES" sz="2800" dirty="0" smtClean="0"/>
              <a:t>pág. </a:t>
            </a:r>
            <a:r>
              <a:rPr lang="es-ES" sz="2800" dirty="0"/>
              <a:t>441</a:t>
            </a:r>
            <a:r>
              <a:rPr lang="es-ES" sz="2800" dirty="0" smtClean="0"/>
              <a:t>).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353902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5400" dirty="0" smtClean="0"/>
              <a:t>1</a:t>
            </a:r>
            <a:r>
              <a:rPr lang="es-ES" sz="5400" dirty="0"/>
              <a:t>. Qué promesa de </a:t>
            </a:r>
            <a:r>
              <a:rPr lang="es-ES" sz="5400" dirty="0" smtClean="0"/>
              <a:t>redención </a:t>
            </a:r>
            <a:r>
              <a:rPr lang="es-ES" sz="5400" dirty="0"/>
              <a:t>fue dada en el </a:t>
            </a:r>
            <a:r>
              <a:rPr lang="es-ES" sz="5400" dirty="0" smtClean="0"/>
              <a:t>jardín </a:t>
            </a:r>
            <a:r>
              <a:rPr lang="es-ES" sz="5400" dirty="0"/>
              <a:t>del Edén? </a:t>
            </a:r>
            <a:endParaRPr lang="es-ES" sz="5400" dirty="0" smtClean="0"/>
          </a:p>
          <a:p>
            <a:pPr marL="0" indent="0" algn="r">
              <a:buNone/>
            </a:pPr>
            <a:r>
              <a:rPr lang="es-ES" sz="5400" dirty="0" err="1" smtClean="0"/>
              <a:t>Gén</a:t>
            </a:r>
            <a:r>
              <a:rPr lang="es-ES" sz="5400" dirty="0"/>
              <a:t>. </a:t>
            </a:r>
            <a:r>
              <a:rPr lang="es-ES" sz="5400" dirty="0" smtClean="0"/>
              <a:t>3: </a:t>
            </a:r>
            <a:r>
              <a:rPr lang="es-ES" sz="5400" dirty="0"/>
              <a:t>15</a:t>
            </a:r>
            <a:r>
              <a:rPr lang="es-ES" sz="5400" dirty="0" smtClean="0"/>
              <a:t>.</a:t>
            </a:r>
            <a:endParaRPr lang="es-ES" sz="5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La adoración en los días de los patriarcas 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822980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232601"/>
            <a:ext cx="8229600" cy="4049096"/>
          </a:xfrm>
        </p:spPr>
        <p:txBody>
          <a:bodyPr>
            <a:noAutofit/>
          </a:bodyPr>
          <a:lstStyle/>
          <a:p>
            <a:r>
              <a:rPr lang="es-ES" sz="2800" dirty="0" smtClean="0"/>
              <a:t>"</a:t>
            </a:r>
            <a:r>
              <a:rPr lang="es-ES" sz="2800" dirty="0"/>
              <a:t>El huerto del Edén </a:t>
            </a:r>
            <a:r>
              <a:rPr lang="es-ES" sz="2800" dirty="0" smtClean="0"/>
              <a:t>permaneció </a:t>
            </a:r>
            <a:r>
              <a:rPr lang="es-ES" sz="2800" dirty="0"/>
              <a:t>en la tierra mucho tiempo </a:t>
            </a:r>
            <a:r>
              <a:rPr lang="es-ES" sz="2800" dirty="0" smtClean="0"/>
              <a:t>después </a:t>
            </a:r>
            <a:r>
              <a:rPr lang="es-ES" sz="2800" dirty="0"/>
              <a:t>que el hombre fuera </a:t>
            </a:r>
            <a:r>
              <a:rPr lang="es-ES" sz="2800" dirty="0" smtClean="0"/>
              <a:t>expulsado de sus agradables senderos. </a:t>
            </a:r>
            <a:r>
              <a:rPr lang="es-ES" sz="2800" dirty="0"/>
              <a:t>(Véase </a:t>
            </a:r>
            <a:r>
              <a:rPr lang="es-ES" sz="2800" dirty="0" err="1"/>
              <a:t>Gén</a:t>
            </a:r>
            <a:r>
              <a:rPr lang="es-ES" sz="2800" dirty="0"/>
              <a:t>. 4: 16.) Durante </a:t>
            </a:r>
            <a:r>
              <a:rPr lang="es-ES" sz="2800" dirty="0" smtClean="0"/>
              <a:t>mucho </a:t>
            </a:r>
            <a:r>
              <a:rPr lang="es-ES" sz="2800" dirty="0"/>
              <a:t>tiempo después, se le </a:t>
            </a:r>
            <a:r>
              <a:rPr lang="es-ES" sz="2800" dirty="0" smtClean="0"/>
              <a:t>permitió </a:t>
            </a:r>
            <a:r>
              <a:rPr lang="es-ES" sz="2800" dirty="0"/>
              <a:t>a la raza </a:t>
            </a:r>
            <a:r>
              <a:rPr lang="es-ES" sz="2800" dirty="0" smtClean="0"/>
              <a:t>caída </a:t>
            </a:r>
            <a:r>
              <a:rPr lang="es-ES" sz="2800" dirty="0"/>
              <a:t>contemplar de lejos el hogar de la inocencia, cuya entrada estaba vedada por los vigilantes ángeles… Allí iban Adán y sus hijos a adorar a Dios. Allí renovaban sus votos de obediencia a aquella ley cuya </a:t>
            </a:r>
            <a:r>
              <a:rPr lang="es-ES" sz="2800" dirty="0" smtClean="0"/>
              <a:t>transgresión </a:t>
            </a:r>
            <a:r>
              <a:rPr lang="es-ES" sz="2800" dirty="0"/>
              <a:t>los había arrojado del </a:t>
            </a:r>
            <a:r>
              <a:rPr lang="es-ES" sz="2800" dirty="0" smtClean="0"/>
              <a:t>Edén”. </a:t>
            </a:r>
            <a:r>
              <a:rPr lang="es-ES" sz="2000" dirty="0"/>
              <a:t>(Patriarcas y Profetas, </a:t>
            </a:r>
            <a:r>
              <a:rPr lang="es-ES" sz="2000" dirty="0" smtClean="0"/>
              <a:t>págs.. </a:t>
            </a:r>
            <a:r>
              <a:rPr lang="es-ES" sz="2000" dirty="0"/>
              <a:t>46, 47). </a:t>
            </a:r>
            <a:endParaRPr lang="es-ES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7866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ES" sz="3200" dirty="0" smtClean="0"/>
              <a:t>Después que fueron echados del jardín del Edén ¿A dónde celebraron culto Adán y su familia?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783789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4408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" sz="4000" dirty="0"/>
              <a:t>"</a:t>
            </a:r>
            <a:r>
              <a:rPr lang="es-ES" sz="4000" dirty="0" smtClean="0"/>
              <a:t>Abrahán</a:t>
            </a:r>
            <a:r>
              <a:rPr lang="es-ES" sz="4000" dirty="0"/>
              <a:t>, el "amigo de Dios </a:t>
            </a:r>
            <a:r>
              <a:rPr lang="es-ES" sz="4000" dirty="0" smtClean="0"/>
              <a:t>    (</a:t>
            </a:r>
            <a:r>
              <a:rPr lang="es-ES" sz="4000" dirty="0" err="1"/>
              <a:t>Sant</a:t>
            </a:r>
            <a:r>
              <a:rPr lang="es-ES" sz="4000" dirty="0"/>
              <a:t>. 2: 23), nos dio un digno ejemplo. Fue la suya una vida de </a:t>
            </a:r>
            <a:r>
              <a:rPr lang="es-ES" sz="4000" dirty="0" smtClean="0"/>
              <a:t>Oración</a:t>
            </a:r>
            <a:r>
              <a:rPr lang="es-ES" sz="4000" dirty="0"/>
              <a:t>. Dondequiera que </a:t>
            </a:r>
            <a:r>
              <a:rPr lang="es-ES" sz="4000" dirty="0" smtClean="0"/>
              <a:t>establecía </a:t>
            </a:r>
            <a:r>
              <a:rPr lang="es-ES" sz="4000" dirty="0"/>
              <a:t>su campamento, muy cerca de él también levantaba su altar, y llamaba a todos los que le </a:t>
            </a:r>
            <a:r>
              <a:rPr lang="es-ES" sz="4000" dirty="0" smtClean="0"/>
              <a:t>acompañaban </a:t>
            </a:r>
            <a:r>
              <a:rPr lang="es-ES" sz="4000" dirty="0"/>
              <a:t>al sacrificio matutino y </a:t>
            </a:r>
            <a:r>
              <a:rPr lang="es-ES" sz="4000" dirty="0" smtClean="0"/>
              <a:t>vespertino</a:t>
            </a:r>
            <a:r>
              <a:rPr lang="es-ES" sz="4000" dirty="0"/>
              <a:t>. </a:t>
            </a:r>
            <a:r>
              <a:rPr lang="es-ES" sz="2000" dirty="0"/>
              <a:t>(Patriarcas y Profetas, págs.. 46, 47). </a:t>
            </a:r>
            <a:endParaRPr lang="es-ES" sz="2800" dirty="0"/>
          </a:p>
          <a:p>
            <a:pPr>
              <a:lnSpc>
                <a:spcPct val="90000"/>
              </a:lnSpc>
            </a:pPr>
            <a:endParaRPr lang="es-ES" sz="4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ES" sz="3600" dirty="0"/>
              <a:t>3. </a:t>
            </a:r>
            <a:r>
              <a:rPr lang="es-ES" sz="3600" dirty="0" smtClean="0"/>
              <a:t>¿Qué construía Abrahán donde quiera </a:t>
            </a:r>
            <a:r>
              <a:rPr lang="es-ES" sz="3600" dirty="0"/>
              <a:t>que </a:t>
            </a:r>
            <a:r>
              <a:rPr lang="es-ES" sz="3600" dirty="0" smtClean="0"/>
              <a:t>establecía </a:t>
            </a:r>
            <a:r>
              <a:rPr lang="es-ES" sz="3600" dirty="0"/>
              <a:t>su </a:t>
            </a:r>
            <a:r>
              <a:rPr lang="es-ES" sz="3600" dirty="0" smtClean="0"/>
              <a:t>campamento</a:t>
            </a:r>
            <a:r>
              <a:rPr lang="es-ES" sz="36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889375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6779" y="1004125"/>
            <a:ext cx="8353777" cy="4986714"/>
          </a:xfrm>
        </p:spPr>
        <p:txBody>
          <a:bodyPr>
            <a:noAutofit/>
          </a:bodyPr>
          <a:lstStyle/>
          <a:p>
            <a:r>
              <a:rPr lang="es-ES" sz="3600" dirty="0"/>
              <a:t>Cuando retiraba su tienda el altar </a:t>
            </a:r>
            <a:r>
              <a:rPr lang="es-ES" sz="3600" dirty="0" smtClean="0"/>
              <a:t>permanecía allí. </a:t>
            </a:r>
            <a:r>
              <a:rPr lang="es-ES" sz="3600" dirty="0"/>
              <a:t>En los </a:t>
            </a:r>
            <a:r>
              <a:rPr lang="es-ES" sz="3600" dirty="0" smtClean="0"/>
              <a:t>años </a:t>
            </a:r>
            <a:r>
              <a:rPr lang="es-ES" sz="3600" dirty="0"/>
              <a:t>subsiguientes, hubo entre los errantes </a:t>
            </a:r>
            <a:r>
              <a:rPr lang="es-ES" sz="3600" dirty="0" smtClean="0"/>
              <a:t>cananeos, algunos </a:t>
            </a:r>
            <a:r>
              <a:rPr lang="es-ES" sz="3600" dirty="0"/>
              <a:t>que </a:t>
            </a:r>
            <a:r>
              <a:rPr lang="es-ES" sz="3600" dirty="0" smtClean="0"/>
              <a:t>habían </a:t>
            </a:r>
            <a:r>
              <a:rPr lang="es-ES" sz="3600" dirty="0"/>
              <a:t>sido instruidos por </a:t>
            </a:r>
            <a:r>
              <a:rPr lang="es-ES" sz="3600" dirty="0" smtClean="0"/>
              <a:t>Abrahán</a:t>
            </a:r>
            <a:r>
              <a:rPr lang="es-ES" sz="3600" dirty="0"/>
              <a:t>; y siempre que uno de ellos llegaba al altar, </a:t>
            </a:r>
            <a:r>
              <a:rPr lang="es-ES" sz="3600" dirty="0" smtClean="0"/>
              <a:t>sabía </a:t>
            </a:r>
            <a:r>
              <a:rPr lang="es-ES" sz="3600" dirty="0"/>
              <a:t>quién estado </a:t>
            </a:r>
            <a:r>
              <a:rPr lang="es-ES" sz="3600" dirty="0" smtClean="0"/>
              <a:t>allí </a:t>
            </a:r>
            <a:r>
              <a:rPr lang="es-ES" sz="3600" dirty="0"/>
              <a:t>antes que él; y después de levantar su tienda, </a:t>
            </a:r>
            <a:r>
              <a:rPr lang="es-ES" sz="3600" dirty="0" smtClean="0"/>
              <a:t>reparaba </a:t>
            </a:r>
            <a:r>
              <a:rPr lang="es-ES" sz="3600" dirty="0"/>
              <a:t>el altar y </a:t>
            </a:r>
            <a:r>
              <a:rPr lang="es-ES" sz="3600" dirty="0" smtClean="0"/>
              <a:t>allí </a:t>
            </a:r>
            <a:r>
              <a:rPr lang="es-ES" sz="3600" dirty="0"/>
              <a:t>adoraba al </a:t>
            </a:r>
            <a:r>
              <a:rPr lang="es-ES" sz="3600" dirty="0" smtClean="0"/>
              <a:t>Dios viviente.   </a:t>
            </a:r>
            <a:r>
              <a:rPr lang="es-ES" sz="3600" dirty="0" smtClean="0"/>
              <a:t>                </a:t>
            </a:r>
            <a:r>
              <a:rPr lang="es-ES" dirty="0" smtClean="0"/>
              <a:t>(</a:t>
            </a:r>
            <a:r>
              <a:rPr lang="es-ES" dirty="0" smtClean="0"/>
              <a:t>Patriarcas y Profetas, págs. 121). </a:t>
            </a:r>
            <a:endParaRPr lang="es-ES" sz="3600" dirty="0" smtClean="0"/>
          </a:p>
          <a:p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89288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6422" y="3009477"/>
            <a:ext cx="8135044" cy="2931301"/>
          </a:xfrm>
        </p:spPr>
        <p:txBody>
          <a:bodyPr>
            <a:noAutofit/>
          </a:bodyPr>
          <a:lstStyle/>
          <a:p>
            <a:r>
              <a:rPr lang="es-ES" sz="4000" dirty="0" smtClean="0"/>
              <a:t>En </a:t>
            </a:r>
            <a:r>
              <a:rPr lang="es-ES" sz="4000" dirty="0"/>
              <a:t>toda </a:t>
            </a:r>
            <a:r>
              <a:rPr lang="es-ES" sz="4000" dirty="0" smtClean="0"/>
              <a:t>página, </a:t>
            </a:r>
            <a:r>
              <a:rPr lang="es-ES" sz="4000" dirty="0"/>
              <a:t>sea de </a:t>
            </a:r>
            <a:r>
              <a:rPr lang="es-ES" sz="4000" dirty="0" smtClean="0"/>
              <a:t>histor</a:t>
            </a:r>
            <a:r>
              <a:rPr lang="es-ES" sz="4000" dirty="0"/>
              <a:t>i</a:t>
            </a:r>
            <a:r>
              <a:rPr lang="es-ES" sz="4000" dirty="0" smtClean="0"/>
              <a:t>a</a:t>
            </a:r>
            <a:r>
              <a:rPr lang="es-ES" sz="4000" dirty="0"/>
              <a:t>, preceptos o </a:t>
            </a:r>
            <a:r>
              <a:rPr lang="es-ES" sz="4000" dirty="0" smtClean="0"/>
              <a:t>profecía</a:t>
            </a:r>
            <a:r>
              <a:rPr lang="es-ES" sz="4000" dirty="0"/>
              <a:t>, las </a:t>
            </a:r>
            <a:r>
              <a:rPr lang="es-ES" sz="4000" dirty="0" smtClean="0"/>
              <a:t>Escrituras </a:t>
            </a:r>
            <a:r>
              <a:rPr lang="es-ES" sz="4000" dirty="0"/>
              <a:t>del Antiguo Testamento irradian la gloria del Hijo de Dios.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4</a:t>
            </a:r>
            <a:r>
              <a:rPr lang="es-ES" sz="3200" dirty="0"/>
              <a:t>. </a:t>
            </a:r>
            <a:r>
              <a:rPr lang="es-ES" sz="3200" dirty="0" smtClean="0"/>
              <a:t>¿A </a:t>
            </a:r>
            <a:r>
              <a:rPr lang="es-ES" sz="3200" dirty="0"/>
              <a:t>quién indicaban los </a:t>
            </a:r>
            <a:r>
              <a:rPr lang="es-ES" sz="3200" dirty="0" smtClean="0"/>
              <a:t>sacrificios ofrecidos </a:t>
            </a:r>
            <a:r>
              <a:rPr lang="es-ES" sz="3200" dirty="0"/>
              <a:t>por los patriarcas? </a:t>
            </a:r>
            <a:r>
              <a:rPr lang="es-ES" sz="3200" dirty="0" err="1" smtClean="0"/>
              <a:t>Hech</a:t>
            </a:r>
            <a:r>
              <a:rPr lang="es-ES" sz="3200" dirty="0" smtClean="0"/>
              <a:t>. 10: 43.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137248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 de onda.thmx</Template>
  <TotalTime>337</TotalTime>
  <Words>2389</Words>
  <Application>Microsoft Macintosh PowerPoint</Application>
  <PresentationFormat>Presentación en pantalla (4:3)</PresentationFormat>
  <Paragraphs>66</Paragraphs>
  <Slides>40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Forma de onda</vt:lpstr>
      <vt:lpstr>La iglesia en el antiguo testamento</vt:lpstr>
      <vt:lpstr>Presentación de PowerPoint</vt:lpstr>
      <vt:lpstr>Presentación de PowerPoint</vt:lpstr>
      <vt:lpstr>Presentación de PowerPoint</vt:lpstr>
      <vt:lpstr>La adoración en los días de los patriarcas </vt:lpstr>
      <vt:lpstr>Después que fueron echados del jardín del Edén ¿A dónde celebraron culto Adán y su familia? </vt:lpstr>
      <vt:lpstr>3. ¿Qué construía Abrahán donde quiera que establecía su campamento? </vt:lpstr>
      <vt:lpstr>Presentación de PowerPoint</vt:lpstr>
      <vt:lpstr>4. ¿A quién indicaban los sacrificios ofrecidos por los patriarcas? Hech. 10: 43.</vt:lpstr>
      <vt:lpstr>Presentación de PowerPoint</vt:lpstr>
      <vt:lpstr>Presentación de PowerPoint</vt:lpstr>
      <vt:lpstr>La iglesia en el desierto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10. ¿A quién representaba la serpiente levantada en el desierto? Núm. 21: 7-9; Juan 3: 14, 15.</vt:lpstr>
      <vt:lpstr>Presentación de PowerPoint</vt:lpstr>
      <vt:lpstr>Presentación de PowerPoint</vt:lpstr>
      <vt:lpstr>Cristo en el Antiguo Testamento</vt:lpstr>
      <vt:lpstr>12. Solamente en quién, en todo tiempo, ha habido salvación? Hech. 4: 12. </vt:lpstr>
      <vt:lpstr>13. En toda la eternidad, la salvación ha sido solamente por la fe en Jesús. Gen. 15: 6; Jer. 23: 6.</vt:lpstr>
      <vt:lpstr>Presentación de PowerPoint</vt:lpstr>
      <vt:lpstr>Presentación de PowerPoint</vt:lpstr>
      <vt:lpstr>El Evangelio en el Antiguo Testamento</vt:lpstr>
      <vt:lpstr>15. ¿Por qué no lo aprovecho el Israel antiguo? Heb. 4: 2, up.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NIVARDO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Nivardo López</dc:creator>
  <cp:lastModifiedBy>Nivardo López</cp:lastModifiedBy>
  <cp:revision>41</cp:revision>
  <dcterms:created xsi:type="dcterms:W3CDTF">2017-05-31T23:08:38Z</dcterms:created>
  <dcterms:modified xsi:type="dcterms:W3CDTF">2017-06-18T14:37:18Z</dcterms:modified>
</cp:coreProperties>
</file>