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1" d="100"/>
          <a:sy n="101" d="100"/>
        </p:scale>
        <p:origin x="-132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167EAA5-D4AA-1640-A1F1-DDC541688ACB}" type="datetimeFigureOut">
              <a:rPr lang="es-ES" smtClean="0"/>
              <a:t>26/09/17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6681A23-74E6-AC45-902E-6558AE7A9C4C}" type="slidenum">
              <a:rPr lang="es-ES" smtClean="0"/>
              <a:t>‹Nr.›</a:t>
            </a:fld>
            <a:endParaRPr lang="es-E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es-ES_tradnl" smtClean="0"/>
              <a:t>Clic para editar título</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s-ES_tradnl" smtClean="0"/>
              <a:t>Clic para editar título</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0167EAA5-D4AA-1640-A1F1-DDC541688ACB}" type="datetimeFigureOut">
              <a:rPr lang="es-ES" smtClean="0"/>
              <a:t>26/09/17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6681A23-74E6-AC45-902E-6558AE7A9C4C}" type="slidenum">
              <a:rPr lang="es-ES" smtClean="0"/>
              <a:t>‹Nr.›</a:t>
            </a:fld>
            <a:endParaRPr lang="es-E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s-ES_tradnl" smtClean="0"/>
              <a:t>Clic para editar título</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0167EAA5-D4AA-1640-A1F1-DDC541688ACB}" type="datetimeFigureOut">
              <a:rPr lang="es-ES" smtClean="0"/>
              <a:t>26/09/17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6681A23-74E6-AC45-902E-6558AE7A9C4C}" type="slidenum">
              <a:rPr lang="es-ES" smtClean="0"/>
              <a:t>‹Nr.›</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n con título, alternativo">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s-ES_tradnl" smtClean="0"/>
              <a:t>Clic para editar título</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0167EAA5-D4AA-1640-A1F1-DDC541688ACB}" type="datetimeFigureOut">
              <a:rPr lang="es-ES" smtClean="0"/>
              <a:t>26/09/17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6681A23-74E6-AC45-902E-6558AE7A9C4C}" type="slidenum">
              <a:rPr lang="es-ES" smtClean="0"/>
              <a:t>‹Nr.›</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bjetos, imagen y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Date Placeholder 4"/>
          <p:cNvSpPr>
            <a:spLocks noGrp="1"/>
          </p:cNvSpPr>
          <p:nvPr>
            <p:ph type="dt" sz="half" idx="10"/>
          </p:nvPr>
        </p:nvSpPr>
        <p:spPr/>
        <p:txBody>
          <a:bodyPr/>
          <a:lstStyle/>
          <a:p>
            <a:fld id="{0167EAA5-D4AA-1640-A1F1-DDC541688ACB}" type="datetimeFigureOut">
              <a:rPr lang="es-ES" smtClean="0"/>
              <a:t>26/09/17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6681A23-74E6-AC45-902E-6558AE7A9C4C}" type="slidenum">
              <a:rPr lang="es-ES" smtClean="0"/>
              <a:t>‹Nr.›</a:t>
            </a:fld>
            <a:endParaRPr lang="es-E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s-ES_tradnl" smtClean="0"/>
              <a:t>Clic para editar título</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s-ES_tradnl" smtClean="0"/>
              <a:t>Arrastre la imagen al marcador de posición o haga clic en el icono para agregar</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imágenes con título">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s-ES_tradnl" smtClean="0"/>
              <a:t>Clic para editar título</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0167EAA5-D4AA-1640-A1F1-DDC541688ACB}" type="datetimeFigureOut">
              <a:rPr lang="es-ES" smtClean="0"/>
              <a:t>26/09/17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6681A23-74E6-AC45-902E-6558AE7A9C4C}" type="slidenum">
              <a:rPr lang="es-ES" smtClean="0"/>
              <a:t>‹Nr.›</a:t>
            </a:fld>
            <a:endParaRPr lang="es-E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s-ES_tradnl" smtClean="0"/>
              <a:t>Clic para editar título</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0167EAA5-D4AA-1640-A1F1-DDC541688ACB}" type="datetimeFigureOut">
              <a:rPr lang="es-ES" smtClean="0"/>
              <a:t>26/09/17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6681A23-74E6-AC45-902E-6558AE7A9C4C}" type="slidenum">
              <a:rPr lang="es-ES" smtClean="0"/>
              <a:t>‹Nr.›</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es-ES_tradnl" smtClean="0"/>
              <a:t>Clic para editar título</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0167EAA5-D4AA-1640-A1F1-DDC541688ACB}" type="datetimeFigureOut">
              <a:rPr lang="es-ES" smtClean="0"/>
              <a:t>26/09/17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6681A23-74E6-AC45-902E-6558AE7A9C4C}" type="slidenum">
              <a:rPr lang="es-ES" smtClean="0"/>
              <a:t>‹Nr.›</a:t>
            </a:fld>
            <a:endParaRPr lang="es-E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s-ES_tradnl" smtClean="0"/>
              <a:t>Clic para editar título</a:t>
            </a:r>
            <a:endParaRPr/>
          </a:p>
        </p:txBody>
      </p:sp>
      <p:sp>
        <p:nvSpPr>
          <p:cNvPr id="3" name="Content Placeholder 2"/>
          <p:cNvSpPr>
            <a:spLocks noGrp="1"/>
          </p:cNvSpPr>
          <p:nvPr>
            <p:ph idx="1"/>
          </p:nvPr>
        </p:nvSpPr>
        <p:spPr/>
        <p:txBody>
          <a:bodyPr/>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0167EAA5-D4AA-1640-A1F1-DDC541688ACB}" type="datetimeFigureOut">
              <a:rPr lang="es-ES" smtClean="0"/>
              <a:t>26/09/17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6681A23-74E6-AC45-902E-6558AE7A9C4C}" type="slidenum">
              <a:rPr lang="es-ES" smtClean="0"/>
              <a:t>‹Nr.›</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de título con imagen">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0167EAA5-D4AA-1640-A1F1-DDC541688ACB}" type="datetimeFigureOut">
              <a:rPr lang="es-ES" smtClean="0"/>
              <a:t>26/09/17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6681A23-74E6-AC45-902E-6558AE7A9C4C}" type="slidenum">
              <a:rPr lang="es-ES" smtClean="0"/>
              <a:t>‹Nr.›</a:t>
            </a:fld>
            <a:endParaRPr lang="es-E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s-ES_tradnl" smtClean="0"/>
              <a:t>Arrastre la imagen al marcador de posición o haga clic en el icono para agregar</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s-ES_tradnl" smtClean="0"/>
              <a:t>Clic para editar título</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s-ES_tradnl" smtClean="0"/>
              <a:t>Clic para editar título</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s-ES_tradnl" smtClean="0"/>
              <a:t>Haga clic para modificar el estilo de texto del patrón</a:t>
            </a:r>
          </a:p>
        </p:txBody>
      </p:sp>
      <p:sp>
        <p:nvSpPr>
          <p:cNvPr id="4" name="Date Placeholder 3"/>
          <p:cNvSpPr>
            <a:spLocks noGrp="1"/>
          </p:cNvSpPr>
          <p:nvPr>
            <p:ph type="dt" sz="half" idx="10"/>
          </p:nvPr>
        </p:nvSpPr>
        <p:spPr/>
        <p:txBody>
          <a:bodyPr/>
          <a:lstStyle/>
          <a:p>
            <a:fld id="{0167EAA5-D4AA-1640-A1F1-DDC541688ACB}" type="datetimeFigureOut">
              <a:rPr lang="es-ES" smtClean="0"/>
              <a:t>26/09/17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6681A23-74E6-AC45-902E-6558AE7A9C4C}" type="slidenum">
              <a:rPr lang="es-ES" smtClean="0"/>
              <a:t>‹Nr.›</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ción con imagen">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s-ES_tradnl" smtClean="0"/>
              <a:t>Arrastre la imagen al marcador de posición o haga clic en el icono para agregar</a:t>
            </a:r>
            <a:endParaRPr/>
          </a:p>
        </p:txBody>
      </p:sp>
      <p:sp>
        <p:nvSpPr>
          <p:cNvPr id="4" name="Date Placeholder 3"/>
          <p:cNvSpPr>
            <a:spLocks noGrp="1"/>
          </p:cNvSpPr>
          <p:nvPr>
            <p:ph type="dt" sz="half" idx="10"/>
          </p:nvPr>
        </p:nvSpPr>
        <p:spPr/>
        <p:txBody>
          <a:bodyPr/>
          <a:lstStyle/>
          <a:p>
            <a:fld id="{0167EAA5-D4AA-1640-A1F1-DDC541688ACB}" type="datetimeFigureOut">
              <a:rPr lang="es-ES" smtClean="0"/>
              <a:t>26/09/17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6681A23-74E6-AC45-902E-6558AE7A9C4C}" type="slidenum">
              <a:rPr lang="es-ES" smtClean="0"/>
              <a:t>‹Nr.›</a:t>
            </a:fld>
            <a:endParaRPr lang="es-E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s-ES_tradnl" smtClean="0"/>
              <a:t>Clic para editar título</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s-ES_tradnl" smtClean="0"/>
              <a:t>Clic para editar título</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Date Placeholder 4"/>
          <p:cNvSpPr>
            <a:spLocks noGrp="1"/>
          </p:cNvSpPr>
          <p:nvPr>
            <p:ph type="dt" sz="half" idx="10"/>
          </p:nvPr>
        </p:nvSpPr>
        <p:spPr/>
        <p:txBody>
          <a:bodyPr/>
          <a:lstStyle/>
          <a:p>
            <a:fld id="{0167EAA5-D4AA-1640-A1F1-DDC541688ACB}" type="datetimeFigureOut">
              <a:rPr lang="es-ES" smtClean="0"/>
              <a:t>26/09/17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6681A23-74E6-AC45-902E-6558AE7A9C4C}" type="slidenum">
              <a:rPr lang="es-ES" smtClean="0"/>
              <a:t>‹Nr.›</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es-ES_tradnl" smtClean="0"/>
              <a:t>Clic para editar título</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7" name="Date Placeholder 6"/>
          <p:cNvSpPr>
            <a:spLocks noGrp="1"/>
          </p:cNvSpPr>
          <p:nvPr>
            <p:ph type="dt" sz="half" idx="10"/>
          </p:nvPr>
        </p:nvSpPr>
        <p:spPr/>
        <p:txBody>
          <a:bodyPr/>
          <a:lstStyle/>
          <a:p>
            <a:fld id="{0167EAA5-D4AA-1640-A1F1-DDC541688ACB}" type="datetimeFigureOut">
              <a:rPr lang="es-ES" smtClean="0"/>
              <a:t>26/09/17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A6681A23-74E6-AC45-902E-6558AE7A9C4C}" type="slidenum">
              <a:rPr lang="es-ES" smtClean="0"/>
              <a:t>‹Nr.›</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s-ES_tradnl" smtClean="0"/>
              <a:t>Clic para editar título</a:t>
            </a:r>
            <a:endParaRPr/>
          </a:p>
        </p:txBody>
      </p:sp>
      <p:sp>
        <p:nvSpPr>
          <p:cNvPr id="3" name="Date Placeholder 2"/>
          <p:cNvSpPr>
            <a:spLocks noGrp="1"/>
          </p:cNvSpPr>
          <p:nvPr>
            <p:ph type="dt" sz="half" idx="10"/>
          </p:nvPr>
        </p:nvSpPr>
        <p:spPr/>
        <p:txBody>
          <a:bodyPr/>
          <a:lstStyle/>
          <a:p>
            <a:fld id="{0167EAA5-D4AA-1640-A1F1-DDC541688ACB}" type="datetimeFigureOut">
              <a:rPr lang="es-ES" smtClean="0"/>
              <a:t>26/09/17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6681A23-74E6-AC45-902E-6558AE7A9C4C}" type="slidenum">
              <a:rPr lang="es-ES" smtClean="0"/>
              <a:t>‹Nr.›</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67EAA5-D4AA-1640-A1F1-DDC541688ACB}" type="datetimeFigureOut">
              <a:rPr lang="es-ES" smtClean="0"/>
              <a:t>26/09/17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A6681A23-74E6-AC45-902E-6558AE7A9C4C}" type="slidenum">
              <a:rPr lang="es-ES" smtClean="0"/>
              <a:t>‹Nr.›</a:t>
            </a:fld>
            <a:endParaRPr lang="es-E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0167EAA5-D4AA-1640-A1F1-DDC541688ACB}" type="datetimeFigureOut">
              <a:rPr lang="es-ES" smtClean="0"/>
              <a:t>26/09/17</a:t>
            </a:fld>
            <a:endParaRPr lang="es-E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s-ES"/>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A6681A23-74E6-AC45-902E-6558AE7A9C4C}" type="slidenum">
              <a:rPr lang="es-ES" smtClean="0"/>
              <a:t>‹Nr.›</a:t>
            </a:fld>
            <a:endParaRPr lang="es-E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s-ES_tradnl" smtClean="0"/>
              <a:t>Clic para editar título</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La obra de la iglesia</a:t>
            </a:r>
            <a:endParaRPr lang="es-ES" dirty="0"/>
          </a:p>
        </p:txBody>
      </p:sp>
      <p:sp>
        <p:nvSpPr>
          <p:cNvPr id="3" name="Subtítulo 2"/>
          <p:cNvSpPr>
            <a:spLocks noGrp="1"/>
          </p:cNvSpPr>
          <p:nvPr>
            <p:ph type="subTitle" idx="1"/>
          </p:nvPr>
        </p:nvSpPr>
        <p:spPr/>
        <p:txBody>
          <a:bodyPr/>
          <a:lstStyle/>
          <a:p>
            <a:endParaRPr lang="es-ES" dirty="0"/>
          </a:p>
        </p:txBody>
      </p:sp>
    </p:spTree>
    <p:extLst>
      <p:ext uri="{BB962C8B-B14F-4D97-AF65-F5344CB8AC3E}">
        <p14:creationId xmlns:p14="http://schemas.microsoft.com/office/powerpoint/2010/main" val="16377007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ES" dirty="0"/>
              <a:t>La gran comisión</a:t>
            </a:r>
          </a:p>
        </p:txBody>
      </p:sp>
      <p:sp>
        <p:nvSpPr>
          <p:cNvPr id="3" name="Marcador de contenido 2"/>
          <p:cNvSpPr>
            <a:spLocks noGrp="1"/>
          </p:cNvSpPr>
          <p:nvPr>
            <p:ph idx="1"/>
          </p:nvPr>
        </p:nvSpPr>
        <p:spPr>
          <a:xfrm>
            <a:off x="284163" y="2133600"/>
            <a:ext cx="8574087" cy="3992563"/>
          </a:xfrm>
        </p:spPr>
        <p:txBody>
          <a:bodyPr>
            <a:noAutofit/>
          </a:bodyPr>
          <a:lstStyle/>
          <a:p>
            <a:r>
              <a:rPr lang="es-ES" sz="4000" dirty="0"/>
              <a:t>"Cristo fue el medio por el cual él pudo derramar su amor </a:t>
            </a:r>
            <a:r>
              <a:rPr lang="es-ES" sz="4000" dirty="0" smtClean="0"/>
              <a:t>infinito </a:t>
            </a:r>
            <a:r>
              <a:rPr lang="es-ES" sz="4000" dirty="0"/>
              <a:t>sobre un mundo </a:t>
            </a:r>
            <a:r>
              <a:rPr lang="es-ES" sz="4000" dirty="0" smtClean="0"/>
              <a:t>caído</a:t>
            </a:r>
            <a:r>
              <a:rPr lang="es-ES" sz="4000" dirty="0"/>
              <a:t>. </a:t>
            </a:r>
            <a:r>
              <a:rPr lang="es-ES" sz="4000" dirty="0" smtClean="0"/>
              <a:t>“Dios </a:t>
            </a:r>
            <a:r>
              <a:rPr lang="es-ES" sz="4000" dirty="0"/>
              <a:t>era en Cristo </a:t>
            </a:r>
            <a:r>
              <a:rPr lang="es-ES" sz="4000" dirty="0" smtClean="0"/>
              <a:t>reconciliando </a:t>
            </a:r>
            <a:r>
              <a:rPr lang="es-ES" sz="4000" dirty="0"/>
              <a:t>consigo mismo al mundo" (2 </a:t>
            </a:r>
            <a:r>
              <a:rPr lang="es-ES" sz="4000" dirty="0" err="1"/>
              <a:t>Cor</a:t>
            </a:r>
            <a:r>
              <a:rPr lang="es-ES" sz="4000" dirty="0"/>
              <a:t>. 5: 19). Dios </a:t>
            </a:r>
            <a:r>
              <a:rPr lang="es-ES" sz="4000" dirty="0" smtClean="0"/>
              <a:t>sufrió </a:t>
            </a:r>
            <a:r>
              <a:rPr lang="es-ES" sz="4000" dirty="0"/>
              <a:t>con su Hijo" (El Camino a Cristo, </a:t>
            </a:r>
            <a:r>
              <a:rPr lang="es-ES" sz="4000" dirty="0" err="1"/>
              <a:t>pags</a:t>
            </a:r>
            <a:r>
              <a:rPr lang="es-ES" sz="4000" dirty="0"/>
              <a:t> 13, 14</a:t>
            </a:r>
            <a:r>
              <a:rPr lang="es-ES" sz="4000" dirty="0" smtClean="0"/>
              <a:t>).</a:t>
            </a:r>
            <a:endParaRPr lang="es-ES" sz="4000" dirty="0"/>
          </a:p>
        </p:txBody>
      </p:sp>
    </p:spTree>
    <p:extLst>
      <p:ext uri="{BB962C8B-B14F-4D97-AF65-F5344CB8AC3E}">
        <p14:creationId xmlns:p14="http://schemas.microsoft.com/office/powerpoint/2010/main" val="2601169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ES" dirty="0" smtClean="0"/>
              <a:t>Embajadores del cielo</a:t>
            </a:r>
            <a:endParaRPr lang="es-ES" dirty="0"/>
          </a:p>
        </p:txBody>
      </p:sp>
      <p:sp>
        <p:nvSpPr>
          <p:cNvPr id="3" name="Marcador de contenido 2"/>
          <p:cNvSpPr>
            <a:spLocks noGrp="1"/>
          </p:cNvSpPr>
          <p:nvPr>
            <p:ph idx="1"/>
          </p:nvPr>
        </p:nvSpPr>
        <p:spPr>
          <a:xfrm>
            <a:off x="284163" y="2133600"/>
            <a:ext cx="8574087" cy="3992563"/>
          </a:xfrm>
        </p:spPr>
        <p:txBody>
          <a:bodyPr>
            <a:normAutofit/>
          </a:bodyPr>
          <a:lstStyle/>
          <a:p>
            <a:r>
              <a:rPr lang="es-ES" sz="5400" dirty="0" smtClean="0"/>
              <a:t>5. ¿Cómo </a:t>
            </a:r>
            <a:r>
              <a:rPr lang="es-ES" sz="5400" dirty="0"/>
              <a:t>se llaman los que aceptan esta responsabilidad? </a:t>
            </a:r>
            <a:endParaRPr lang="es-ES" sz="5400" dirty="0" smtClean="0"/>
          </a:p>
          <a:p>
            <a:r>
              <a:rPr lang="es-ES" sz="5400" dirty="0" smtClean="0"/>
              <a:t>2 </a:t>
            </a:r>
            <a:r>
              <a:rPr lang="es-ES" sz="5400" dirty="0" err="1"/>
              <a:t>Cor</a:t>
            </a:r>
            <a:r>
              <a:rPr lang="es-ES" sz="5400" dirty="0"/>
              <a:t>. 5: 20. </a:t>
            </a:r>
          </a:p>
        </p:txBody>
      </p:sp>
    </p:spTree>
    <p:extLst>
      <p:ext uri="{BB962C8B-B14F-4D97-AF65-F5344CB8AC3E}">
        <p14:creationId xmlns:p14="http://schemas.microsoft.com/office/powerpoint/2010/main" val="3309191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859837" cy="3992563"/>
          </a:xfrm>
        </p:spPr>
        <p:txBody>
          <a:bodyPr>
            <a:noAutofit/>
          </a:bodyPr>
          <a:lstStyle/>
          <a:p>
            <a:r>
              <a:rPr lang="es-ES" sz="4000" dirty="0"/>
              <a:t>Un embajador es un ministro de la más alta jerarquía, designado ante un gobierno o un soberano extranjero como representante oficial de su propio gobierno</a:t>
            </a:r>
            <a:r>
              <a:rPr lang="es-ES" sz="4000" dirty="0" smtClean="0"/>
              <a:t>, soberano”</a:t>
            </a:r>
          </a:p>
          <a:p>
            <a:pPr marL="0" indent="0">
              <a:buNone/>
            </a:pPr>
            <a:r>
              <a:rPr lang="es-ES" sz="4000" dirty="0" smtClean="0"/>
              <a:t> </a:t>
            </a:r>
            <a:r>
              <a:rPr lang="es-ES" sz="4000" dirty="0"/>
              <a:t>(</a:t>
            </a:r>
            <a:r>
              <a:rPr lang="es-ES" sz="4000" dirty="0" err="1"/>
              <a:t>Webster's</a:t>
            </a:r>
            <a:r>
              <a:rPr lang="es-ES" sz="4000" dirty="0"/>
              <a:t> </a:t>
            </a:r>
            <a:r>
              <a:rPr lang="es-ES" sz="4000" dirty="0" err="1"/>
              <a:t>Collegiate</a:t>
            </a:r>
            <a:r>
              <a:rPr lang="es-ES" sz="4000" dirty="0"/>
              <a:t> </a:t>
            </a:r>
            <a:r>
              <a:rPr lang="es-ES" sz="4000" dirty="0" err="1"/>
              <a:t>Dictionary</a:t>
            </a:r>
            <a:r>
              <a:rPr lang="es-ES" sz="4000" dirty="0"/>
              <a:t>)</a:t>
            </a:r>
          </a:p>
          <a:p>
            <a:endParaRPr lang="es-ES" sz="4000" dirty="0"/>
          </a:p>
        </p:txBody>
      </p:sp>
      <p:sp>
        <p:nvSpPr>
          <p:cNvPr id="4" name="Título 1"/>
          <p:cNvSpPr>
            <a:spLocks noGrp="1"/>
          </p:cNvSpPr>
          <p:nvPr>
            <p:ph type="title"/>
          </p:nvPr>
        </p:nvSpPr>
        <p:spPr/>
        <p:txBody>
          <a:bodyPr/>
          <a:lstStyle/>
          <a:p>
            <a:pPr algn="l"/>
            <a:r>
              <a:rPr lang="es-ES" dirty="0" smtClean="0"/>
              <a:t>Embajadores del cielo</a:t>
            </a:r>
            <a:endParaRPr lang="es-ES" dirty="0"/>
          </a:p>
        </p:txBody>
      </p:sp>
    </p:spTree>
    <p:extLst>
      <p:ext uri="{BB962C8B-B14F-4D97-AF65-F5344CB8AC3E}">
        <p14:creationId xmlns:p14="http://schemas.microsoft.com/office/powerpoint/2010/main" val="2703648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a:bodyPr>
          <a:lstStyle/>
          <a:p>
            <a:r>
              <a:rPr lang="es-ES" sz="4800" dirty="0"/>
              <a:t>6. </a:t>
            </a:r>
            <a:r>
              <a:rPr lang="es-ES" sz="4800" dirty="0"/>
              <a:t>¿</a:t>
            </a:r>
            <a:r>
              <a:rPr lang="es-ES" sz="4800" dirty="0" smtClean="0"/>
              <a:t>Qué </a:t>
            </a:r>
            <a:r>
              <a:rPr lang="es-ES" sz="4800" dirty="0"/>
              <a:t>son en este mundo los genuinos cristianos</a:t>
            </a:r>
            <a:r>
              <a:rPr lang="es-ES" sz="4800" dirty="0" smtClean="0"/>
              <a:t>?</a:t>
            </a:r>
          </a:p>
          <a:p>
            <a:pPr marL="0" indent="0">
              <a:buNone/>
            </a:pPr>
            <a:r>
              <a:rPr lang="es-ES" sz="4800" dirty="0" smtClean="0"/>
              <a:t>    </a:t>
            </a:r>
            <a:r>
              <a:rPr lang="mr-IN" sz="4800" dirty="0" smtClean="0"/>
              <a:t>Mat</a:t>
            </a:r>
            <a:r>
              <a:rPr lang="mr-IN" sz="4800" dirty="0"/>
              <a:t>. 5: </a:t>
            </a:r>
            <a:r>
              <a:rPr lang="mr-IN" sz="4800" dirty="0" smtClean="0"/>
              <a:t>13</a:t>
            </a:r>
            <a:r>
              <a:rPr lang="es-ES_tradnl" sz="4800" dirty="0" smtClean="0"/>
              <a:t>-</a:t>
            </a:r>
            <a:r>
              <a:rPr lang="mr-IN" sz="4800" dirty="0" smtClean="0"/>
              <a:t>16</a:t>
            </a:r>
            <a:r>
              <a:rPr lang="mr-IN" sz="4800" dirty="0"/>
              <a:t>.</a:t>
            </a:r>
            <a:endParaRPr lang="es-ES" sz="4800" dirty="0"/>
          </a:p>
        </p:txBody>
      </p:sp>
      <p:sp>
        <p:nvSpPr>
          <p:cNvPr id="4" name="Título 1"/>
          <p:cNvSpPr>
            <a:spLocks noGrp="1"/>
          </p:cNvSpPr>
          <p:nvPr>
            <p:ph type="title"/>
          </p:nvPr>
        </p:nvSpPr>
        <p:spPr/>
        <p:txBody>
          <a:bodyPr/>
          <a:lstStyle/>
          <a:p>
            <a:pPr algn="l"/>
            <a:r>
              <a:rPr lang="es-ES" dirty="0" smtClean="0"/>
              <a:t>Embajadores del cielo</a:t>
            </a:r>
            <a:endParaRPr lang="es-ES" dirty="0"/>
          </a:p>
        </p:txBody>
      </p:sp>
    </p:spTree>
    <p:extLst>
      <p:ext uri="{BB962C8B-B14F-4D97-AF65-F5344CB8AC3E}">
        <p14:creationId xmlns:p14="http://schemas.microsoft.com/office/powerpoint/2010/main" val="1226423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Se necesita preparación</a:t>
            </a:r>
            <a:endParaRPr lang="es-ES" dirty="0"/>
          </a:p>
        </p:txBody>
      </p:sp>
      <p:sp>
        <p:nvSpPr>
          <p:cNvPr id="3" name="Marcador de contenido 2"/>
          <p:cNvSpPr>
            <a:spLocks noGrp="1"/>
          </p:cNvSpPr>
          <p:nvPr>
            <p:ph idx="1"/>
          </p:nvPr>
        </p:nvSpPr>
        <p:spPr>
          <a:xfrm>
            <a:off x="284163" y="2133600"/>
            <a:ext cx="8574087" cy="3992563"/>
          </a:xfrm>
        </p:spPr>
        <p:txBody>
          <a:bodyPr>
            <a:normAutofit/>
          </a:bodyPr>
          <a:lstStyle/>
          <a:p>
            <a:r>
              <a:rPr lang="es-ES" sz="4400" dirty="0"/>
              <a:t>7. ¿Cómo preparó Jesús a sus discípulos para su trabajo</a:t>
            </a:r>
            <a:r>
              <a:rPr lang="es-ES" sz="4400" dirty="0" smtClean="0"/>
              <a:t>?</a:t>
            </a:r>
          </a:p>
          <a:p>
            <a:pPr marL="0" indent="0">
              <a:buNone/>
            </a:pPr>
            <a:r>
              <a:rPr lang="cs-CZ" sz="4400" dirty="0" smtClean="0"/>
              <a:t>             </a:t>
            </a:r>
            <a:r>
              <a:rPr lang="cs-CZ" sz="4400" dirty="0" err="1" smtClean="0"/>
              <a:t>Luc</a:t>
            </a:r>
            <a:r>
              <a:rPr lang="cs-CZ" sz="4400" dirty="0"/>
              <a:t>. 24: 45; Juan 20: </a:t>
            </a:r>
            <a:r>
              <a:rPr lang="cs-CZ" sz="4400" dirty="0" smtClean="0"/>
              <a:t>22.</a:t>
            </a:r>
            <a:endParaRPr lang="es-ES" sz="4400" dirty="0"/>
          </a:p>
        </p:txBody>
      </p:sp>
    </p:spTree>
    <p:extLst>
      <p:ext uri="{BB962C8B-B14F-4D97-AF65-F5344CB8AC3E}">
        <p14:creationId xmlns:p14="http://schemas.microsoft.com/office/powerpoint/2010/main" val="2708282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a:bodyPr>
          <a:lstStyle/>
          <a:p>
            <a:r>
              <a:rPr lang="es-ES" sz="4800" dirty="0"/>
              <a:t>8. ¿Por qué dijo a los discípulos que se quedaran en Jerusalén</a:t>
            </a:r>
            <a:r>
              <a:rPr lang="es-ES" sz="4800" dirty="0" smtClean="0"/>
              <a:t>?</a:t>
            </a:r>
          </a:p>
          <a:p>
            <a:pPr marL="0" indent="0">
              <a:buNone/>
            </a:pPr>
            <a:r>
              <a:rPr lang="it-IT" sz="4800" dirty="0" smtClean="0"/>
              <a:t>     </a:t>
            </a:r>
            <a:r>
              <a:rPr lang="it-IT" sz="4800" dirty="0" err="1" smtClean="0"/>
              <a:t>Luc</a:t>
            </a:r>
            <a:r>
              <a:rPr lang="it-IT" sz="4800" dirty="0"/>
              <a:t>. 24: 49</a:t>
            </a:r>
            <a:endParaRPr lang="es-ES" sz="4800" dirty="0"/>
          </a:p>
        </p:txBody>
      </p:sp>
      <p:sp>
        <p:nvSpPr>
          <p:cNvPr id="4" name="Título 1"/>
          <p:cNvSpPr>
            <a:spLocks noGrp="1"/>
          </p:cNvSpPr>
          <p:nvPr>
            <p:ph type="title"/>
          </p:nvPr>
        </p:nvSpPr>
        <p:spPr/>
        <p:txBody>
          <a:bodyPr/>
          <a:lstStyle/>
          <a:p>
            <a:r>
              <a:rPr lang="es-ES" dirty="0"/>
              <a:t>Se necesita preparación</a:t>
            </a:r>
            <a:endParaRPr lang="es-ES" dirty="0"/>
          </a:p>
        </p:txBody>
      </p:sp>
    </p:spTree>
    <p:extLst>
      <p:ext uri="{BB962C8B-B14F-4D97-AF65-F5344CB8AC3E}">
        <p14:creationId xmlns:p14="http://schemas.microsoft.com/office/powerpoint/2010/main" val="2890752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a:bodyPr>
          <a:lstStyle/>
          <a:p>
            <a:r>
              <a:rPr lang="es-ES" sz="4800" dirty="0"/>
              <a:t>9. Qué siguió al derramamiento de este poder sobre los creyentes</a:t>
            </a:r>
            <a:r>
              <a:rPr lang="es-ES" sz="4800" dirty="0" smtClean="0"/>
              <a:t>?</a:t>
            </a:r>
          </a:p>
          <a:p>
            <a:pPr marL="0" indent="0">
              <a:buNone/>
            </a:pPr>
            <a:r>
              <a:rPr lang="es-ES_tradnl" sz="4800" dirty="0" smtClean="0"/>
              <a:t> </a:t>
            </a:r>
            <a:r>
              <a:rPr lang="mr-IN" sz="4800" dirty="0" smtClean="0"/>
              <a:t>Hech</a:t>
            </a:r>
            <a:r>
              <a:rPr lang="mr-IN" sz="4800" dirty="0"/>
              <a:t>. 2: 47; 4: 4; 6: 7.</a:t>
            </a:r>
            <a:endParaRPr lang="es-ES" sz="4800" dirty="0"/>
          </a:p>
        </p:txBody>
      </p:sp>
      <p:sp>
        <p:nvSpPr>
          <p:cNvPr id="4" name="Título 1"/>
          <p:cNvSpPr>
            <a:spLocks noGrp="1"/>
          </p:cNvSpPr>
          <p:nvPr>
            <p:ph type="title"/>
          </p:nvPr>
        </p:nvSpPr>
        <p:spPr/>
        <p:txBody>
          <a:bodyPr/>
          <a:lstStyle/>
          <a:p>
            <a:r>
              <a:rPr lang="es-ES" dirty="0"/>
              <a:t>Se necesita preparación</a:t>
            </a:r>
            <a:endParaRPr lang="es-ES" dirty="0"/>
          </a:p>
        </p:txBody>
      </p:sp>
    </p:spTree>
    <p:extLst>
      <p:ext uri="{BB962C8B-B14F-4D97-AF65-F5344CB8AC3E}">
        <p14:creationId xmlns:p14="http://schemas.microsoft.com/office/powerpoint/2010/main" val="879787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Responsabilidades de la iglesia </a:t>
            </a:r>
            <a:endParaRPr lang="es-ES" dirty="0"/>
          </a:p>
        </p:txBody>
      </p:sp>
      <p:sp>
        <p:nvSpPr>
          <p:cNvPr id="3" name="Marcador de contenido 2"/>
          <p:cNvSpPr>
            <a:spLocks noGrp="1"/>
          </p:cNvSpPr>
          <p:nvPr>
            <p:ph idx="1"/>
          </p:nvPr>
        </p:nvSpPr>
        <p:spPr>
          <a:xfrm>
            <a:off x="284163" y="2133600"/>
            <a:ext cx="8574087" cy="3992563"/>
          </a:xfrm>
        </p:spPr>
        <p:txBody>
          <a:bodyPr>
            <a:normAutofit/>
          </a:bodyPr>
          <a:lstStyle/>
          <a:p>
            <a:r>
              <a:rPr lang="es-ES" sz="5400" dirty="0"/>
              <a:t>10. Indique varios deberes específicos de la iglesia en el tiempo </a:t>
            </a:r>
            <a:r>
              <a:rPr lang="es-ES" sz="5400" dirty="0" smtClean="0"/>
              <a:t>presente: </a:t>
            </a:r>
            <a:endParaRPr lang="es-ES" sz="5400" dirty="0"/>
          </a:p>
        </p:txBody>
      </p:sp>
    </p:spTree>
    <p:extLst>
      <p:ext uri="{BB962C8B-B14F-4D97-AF65-F5344CB8AC3E}">
        <p14:creationId xmlns:p14="http://schemas.microsoft.com/office/powerpoint/2010/main" val="1554935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a:bodyPr>
          <a:lstStyle/>
          <a:p>
            <a:r>
              <a:rPr lang="es-ES" sz="3200" dirty="0"/>
              <a:t>a. Predicar el Evangelio a toda </a:t>
            </a:r>
            <a:r>
              <a:rPr lang="es-ES" sz="3200" dirty="0" smtClean="0"/>
              <a:t>criatura.</a:t>
            </a:r>
          </a:p>
          <a:p>
            <a:r>
              <a:rPr lang="es-ES" sz="3200" dirty="0" smtClean="0"/>
              <a:t> </a:t>
            </a:r>
            <a:r>
              <a:rPr lang="es-ES" sz="3200" dirty="0"/>
              <a:t>"Me ha sido mostrado que los discípulos de Cristo son sus </a:t>
            </a:r>
            <a:r>
              <a:rPr lang="es-ES" sz="3200" dirty="0" smtClean="0"/>
              <a:t>representantes </a:t>
            </a:r>
            <a:r>
              <a:rPr lang="es-ES" sz="3200" dirty="0"/>
              <a:t>en esta tierra; y es el plan de Dios que ellos sean luces en medio de la ceguera moral de este mundo, levantadas en todo país, en los pueblos villas o </a:t>
            </a:r>
            <a:r>
              <a:rPr lang="es-ES" sz="3200" dirty="0" smtClean="0"/>
              <a:t>ciudades</a:t>
            </a:r>
            <a:r>
              <a:rPr lang="es-ES" sz="3200" dirty="0"/>
              <a:t>" </a:t>
            </a:r>
            <a:r>
              <a:rPr lang="es-ES" sz="2800" dirty="0"/>
              <a:t>(Testimonies, tomo 2, pág. 631</a:t>
            </a:r>
            <a:r>
              <a:rPr lang="es-ES" sz="2800" dirty="0" smtClean="0"/>
              <a:t>).</a:t>
            </a:r>
            <a:endParaRPr lang="es-ES" sz="2800" dirty="0"/>
          </a:p>
        </p:txBody>
      </p:sp>
      <p:sp>
        <p:nvSpPr>
          <p:cNvPr id="4" name="Título 1"/>
          <p:cNvSpPr>
            <a:spLocks noGrp="1"/>
          </p:cNvSpPr>
          <p:nvPr>
            <p:ph type="title"/>
          </p:nvPr>
        </p:nvSpPr>
        <p:spPr/>
        <p:txBody>
          <a:bodyPr/>
          <a:lstStyle/>
          <a:p>
            <a:r>
              <a:rPr lang="es-ES" dirty="0"/>
              <a:t>Responsabilidades de la iglesia </a:t>
            </a:r>
            <a:endParaRPr lang="es-ES" dirty="0"/>
          </a:p>
        </p:txBody>
      </p:sp>
    </p:spTree>
    <p:extLst>
      <p:ext uri="{BB962C8B-B14F-4D97-AF65-F5344CB8AC3E}">
        <p14:creationId xmlns:p14="http://schemas.microsoft.com/office/powerpoint/2010/main" val="4168237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fontScale="70000" lnSpcReduction="20000"/>
          </a:bodyPr>
          <a:lstStyle/>
          <a:p>
            <a:r>
              <a:rPr lang="es-ES" sz="4800" dirty="0"/>
              <a:t>b. Restaurar al </a:t>
            </a:r>
            <a:r>
              <a:rPr lang="es-ES" sz="4800" dirty="0" smtClean="0"/>
              <a:t>errado</a:t>
            </a:r>
          </a:p>
          <a:p>
            <a:pPr marL="0" indent="0">
              <a:buNone/>
            </a:pPr>
            <a:r>
              <a:rPr lang="es-ES" sz="3600" dirty="0" smtClean="0"/>
              <a:t>   </a:t>
            </a:r>
            <a:r>
              <a:rPr lang="es-ES" sz="5100" dirty="0" smtClean="0"/>
              <a:t>   </a:t>
            </a:r>
            <a:r>
              <a:rPr lang="es-ES" sz="5100" dirty="0" err="1" smtClean="0"/>
              <a:t>Gál</a:t>
            </a:r>
            <a:r>
              <a:rPr lang="es-ES" sz="5100" dirty="0" smtClean="0"/>
              <a:t> </a:t>
            </a:r>
            <a:r>
              <a:rPr lang="es-ES" sz="5100" dirty="0"/>
              <a:t>6: 1 </a:t>
            </a:r>
            <a:r>
              <a:rPr lang="es-ES" sz="5100" dirty="0" err="1"/>
              <a:t>Sant</a:t>
            </a:r>
            <a:r>
              <a:rPr lang="es-ES" sz="5100" dirty="0"/>
              <a:t>. 5: 19, </a:t>
            </a:r>
            <a:r>
              <a:rPr lang="es-ES" sz="5100" dirty="0" smtClean="0"/>
              <a:t>20</a:t>
            </a:r>
          </a:p>
          <a:p>
            <a:pPr marL="0" indent="0">
              <a:buNone/>
            </a:pPr>
            <a:r>
              <a:rPr lang="es-ES" sz="4100" dirty="0"/>
              <a:t>"Si alguno de estos </a:t>
            </a:r>
            <a:r>
              <a:rPr lang="es-ES" sz="4100" dirty="0" smtClean="0"/>
              <a:t>pequeñuelos </a:t>
            </a:r>
            <a:r>
              <a:rPr lang="es-ES" sz="4100" dirty="0"/>
              <a:t>fuese vencido y obrase mal contra nosotros, es nuestro deber procurar su restauración. "No le avergüences exponiendo su falta a otros. Para tratar las heridas del alma se necesita el tacto más delicado, la más </a:t>
            </a:r>
            <a:r>
              <a:rPr lang="es-ES" sz="4100" dirty="0" smtClean="0"/>
              <a:t>fina </a:t>
            </a:r>
            <a:r>
              <a:rPr lang="es-ES" sz="4100" dirty="0"/>
              <a:t>sensibilidad" </a:t>
            </a:r>
            <a:endParaRPr lang="es-ES" sz="4100" dirty="0" smtClean="0"/>
          </a:p>
          <a:p>
            <a:pPr marL="0" indent="0">
              <a:buNone/>
            </a:pPr>
            <a:r>
              <a:rPr lang="es-ES" sz="3600" dirty="0" smtClean="0"/>
              <a:t>(</a:t>
            </a:r>
            <a:r>
              <a:rPr lang="es-ES" sz="3600" dirty="0"/>
              <a:t>El Deseado de Todas las Gentes, pág. 408) </a:t>
            </a:r>
            <a:endParaRPr lang="es-ES" sz="3600" dirty="0"/>
          </a:p>
        </p:txBody>
      </p:sp>
      <p:sp>
        <p:nvSpPr>
          <p:cNvPr id="4" name="Título 1"/>
          <p:cNvSpPr>
            <a:spLocks noGrp="1"/>
          </p:cNvSpPr>
          <p:nvPr>
            <p:ph type="title"/>
          </p:nvPr>
        </p:nvSpPr>
        <p:spPr/>
        <p:txBody>
          <a:bodyPr/>
          <a:lstStyle/>
          <a:p>
            <a:r>
              <a:rPr lang="es-ES" dirty="0"/>
              <a:t>Responsabilidades de la iglesia </a:t>
            </a:r>
            <a:endParaRPr lang="es-ES" dirty="0"/>
          </a:p>
        </p:txBody>
      </p:sp>
    </p:spTree>
    <p:extLst>
      <p:ext uri="{BB962C8B-B14F-4D97-AF65-F5344CB8AC3E}">
        <p14:creationId xmlns:p14="http://schemas.microsoft.com/office/powerpoint/2010/main" val="635587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389775" y="2133600"/>
            <a:ext cx="8468475" cy="3992563"/>
          </a:xfrm>
        </p:spPr>
        <p:txBody>
          <a:bodyPr>
            <a:noAutofit/>
          </a:bodyPr>
          <a:lstStyle/>
          <a:p>
            <a:r>
              <a:rPr lang="es-ES" sz="4400" dirty="0"/>
              <a:t>Por la </a:t>
            </a:r>
            <a:r>
              <a:rPr lang="es-ES" sz="4400" dirty="0" smtClean="0"/>
              <a:t>mañana </a:t>
            </a:r>
            <a:r>
              <a:rPr lang="es-ES" sz="4400" dirty="0"/>
              <a:t>siembra tu simiente, y a la tarde no dejes reposar tu mano: porque tu no sabes cual es lo mejor, si esto o lo otro, o si ambas a dos cosas son buenas (</a:t>
            </a:r>
            <a:r>
              <a:rPr lang="es-ES" sz="4400" dirty="0" err="1"/>
              <a:t>Ecl</a:t>
            </a:r>
            <a:r>
              <a:rPr lang="es-ES" sz="4400" dirty="0"/>
              <a:t>. 11: 6). </a:t>
            </a:r>
          </a:p>
        </p:txBody>
      </p:sp>
    </p:spTree>
    <p:extLst>
      <p:ext uri="{BB962C8B-B14F-4D97-AF65-F5344CB8AC3E}">
        <p14:creationId xmlns:p14="http://schemas.microsoft.com/office/powerpoint/2010/main" val="18338414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fontScale="77500" lnSpcReduction="20000"/>
          </a:bodyPr>
          <a:lstStyle/>
          <a:p>
            <a:r>
              <a:rPr lang="es-ES" sz="4400" dirty="0"/>
              <a:t>c. Sostener normas de </a:t>
            </a:r>
            <a:r>
              <a:rPr lang="es-ES" sz="4400" dirty="0" smtClean="0"/>
              <a:t>reforma.</a:t>
            </a:r>
          </a:p>
          <a:p>
            <a:pPr marL="0" indent="0">
              <a:buNone/>
            </a:pPr>
            <a:r>
              <a:rPr lang="es-ES" sz="4400" dirty="0"/>
              <a:t>"Dios invita a la iglesia a asumir el deber que le ha </a:t>
            </a:r>
            <a:r>
              <a:rPr lang="es-ES" sz="4400" dirty="0" smtClean="0"/>
              <a:t>señalado</a:t>
            </a:r>
            <a:r>
              <a:rPr lang="es-ES" sz="4400" dirty="0"/>
              <a:t>, de sostener en alto el </a:t>
            </a:r>
            <a:r>
              <a:rPr lang="es-ES" sz="4400" dirty="0" smtClean="0"/>
              <a:t>estandarte </a:t>
            </a:r>
            <a:r>
              <a:rPr lang="es-ES" sz="4400" dirty="0"/>
              <a:t>de la verdadera reforma en su propio territorio, dejando a los obreros preparados y </a:t>
            </a:r>
            <a:r>
              <a:rPr lang="es-ES" sz="4400" dirty="0" smtClean="0"/>
              <a:t>experimentados, libres para que avancen en nuevos campos” </a:t>
            </a:r>
          </a:p>
          <a:p>
            <a:pPr marL="0" indent="0">
              <a:buNone/>
            </a:pPr>
            <a:r>
              <a:rPr lang="es-ES" sz="3600" dirty="0" smtClean="0"/>
              <a:t>(Joyas de los testimonios, tomo 2, </a:t>
            </a:r>
            <a:r>
              <a:rPr lang="es-ES" sz="3600" dirty="0" err="1" smtClean="0"/>
              <a:t>pag</a:t>
            </a:r>
            <a:r>
              <a:rPr lang="es-ES" sz="3600" dirty="0" smtClean="0"/>
              <a:t>. 230)</a:t>
            </a:r>
            <a:endParaRPr lang="es-ES" sz="3600" dirty="0"/>
          </a:p>
        </p:txBody>
      </p:sp>
      <p:sp>
        <p:nvSpPr>
          <p:cNvPr id="4" name="Título 1"/>
          <p:cNvSpPr>
            <a:spLocks noGrp="1"/>
          </p:cNvSpPr>
          <p:nvPr>
            <p:ph type="title"/>
          </p:nvPr>
        </p:nvSpPr>
        <p:spPr/>
        <p:txBody>
          <a:bodyPr/>
          <a:lstStyle/>
          <a:p>
            <a:r>
              <a:rPr lang="es-ES" dirty="0"/>
              <a:t>Responsabilidades de la iglesia </a:t>
            </a:r>
            <a:endParaRPr lang="es-ES" dirty="0"/>
          </a:p>
        </p:txBody>
      </p:sp>
    </p:spTree>
    <p:extLst>
      <p:ext uri="{BB962C8B-B14F-4D97-AF65-F5344CB8AC3E}">
        <p14:creationId xmlns:p14="http://schemas.microsoft.com/office/powerpoint/2010/main" val="2546934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fontScale="55000" lnSpcReduction="20000"/>
          </a:bodyPr>
          <a:lstStyle/>
          <a:p>
            <a:r>
              <a:rPr lang="es-ES" sz="7300" dirty="0"/>
              <a:t>d. Cuidado por los nuevos </a:t>
            </a:r>
            <a:r>
              <a:rPr lang="es-ES" sz="7300" dirty="0" smtClean="0"/>
              <a:t>conversos</a:t>
            </a:r>
            <a:r>
              <a:rPr lang="es-ES" sz="7300" dirty="0"/>
              <a:t>. </a:t>
            </a:r>
            <a:endParaRPr lang="es-ES" sz="7300" dirty="0" smtClean="0"/>
          </a:p>
          <a:p>
            <a:r>
              <a:rPr lang="es-ES" sz="5100" dirty="0"/>
              <a:t>"Después que las personas se han convertido a la verdad, es necesario </a:t>
            </a:r>
            <a:r>
              <a:rPr lang="es-ES" sz="5100" dirty="0" smtClean="0"/>
              <a:t>cuidarlas</a:t>
            </a:r>
            <a:r>
              <a:rPr lang="mr-IN" sz="5100" dirty="0" smtClean="0"/>
              <a:t>…</a:t>
            </a:r>
            <a:r>
              <a:rPr lang="es-ES" sz="5100" dirty="0" smtClean="0"/>
              <a:t> </a:t>
            </a:r>
            <a:r>
              <a:rPr lang="es-ES" sz="5100" dirty="0"/>
              <a:t>No se los debe dejar </a:t>
            </a:r>
            <a:r>
              <a:rPr lang="es-ES" sz="5100" dirty="0" smtClean="0"/>
              <a:t>solos, </a:t>
            </a:r>
            <a:r>
              <a:rPr lang="es-ES" sz="5100" dirty="0"/>
              <a:t>a merced de las más poderosas tentaciones de </a:t>
            </a:r>
            <a:r>
              <a:rPr lang="es-ES" sz="5100" dirty="0" smtClean="0"/>
              <a:t>Satanás; necesitan </a:t>
            </a:r>
            <a:r>
              <a:rPr lang="es-ES" sz="5100" dirty="0"/>
              <a:t>ser educados con respecto a sus </a:t>
            </a:r>
            <a:r>
              <a:rPr lang="es-ES" sz="5100" dirty="0" smtClean="0"/>
              <a:t>deberes; </a:t>
            </a:r>
            <a:r>
              <a:rPr lang="es-ES" sz="5100" dirty="0"/>
              <a:t>hay que tratarlos bondadosamente, </a:t>
            </a:r>
            <a:r>
              <a:rPr lang="es-ES" sz="5100" dirty="0" smtClean="0"/>
              <a:t>conducirlos</a:t>
            </a:r>
            <a:r>
              <a:rPr lang="es-ES" sz="5100" dirty="0"/>
              <a:t>, visitarlos y orar con </a:t>
            </a:r>
            <a:r>
              <a:rPr lang="es-ES" sz="5100" dirty="0" smtClean="0"/>
              <a:t>ellos”.</a:t>
            </a:r>
          </a:p>
          <a:p>
            <a:r>
              <a:rPr lang="es-ES" sz="4000" dirty="0"/>
              <a:t>(Joyas de los testimonios, tomo 2, </a:t>
            </a:r>
            <a:r>
              <a:rPr lang="es-ES" sz="4000" dirty="0" err="1"/>
              <a:t>pag</a:t>
            </a:r>
            <a:r>
              <a:rPr lang="es-ES" sz="4000" dirty="0"/>
              <a:t>. </a:t>
            </a:r>
            <a:r>
              <a:rPr lang="es-ES" sz="4000" dirty="0" smtClean="0"/>
              <a:t>454)</a:t>
            </a:r>
            <a:endParaRPr lang="es-ES" sz="4000" dirty="0"/>
          </a:p>
          <a:p>
            <a:endParaRPr lang="es-ES" sz="4000" dirty="0"/>
          </a:p>
        </p:txBody>
      </p:sp>
      <p:sp>
        <p:nvSpPr>
          <p:cNvPr id="4" name="Título 1"/>
          <p:cNvSpPr>
            <a:spLocks noGrp="1"/>
          </p:cNvSpPr>
          <p:nvPr>
            <p:ph type="title"/>
          </p:nvPr>
        </p:nvSpPr>
        <p:spPr/>
        <p:txBody>
          <a:bodyPr/>
          <a:lstStyle/>
          <a:p>
            <a:r>
              <a:rPr lang="es-ES" dirty="0"/>
              <a:t>Responsabilidades de la iglesia </a:t>
            </a:r>
            <a:endParaRPr lang="es-ES" dirty="0"/>
          </a:p>
        </p:txBody>
      </p:sp>
    </p:spTree>
    <p:extLst>
      <p:ext uri="{BB962C8B-B14F-4D97-AF65-F5344CB8AC3E}">
        <p14:creationId xmlns:p14="http://schemas.microsoft.com/office/powerpoint/2010/main" val="3825934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fontScale="85000" lnSpcReduction="20000"/>
          </a:bodyPr>
          <a:lstStyle/>
          <a:p>
            <a:r>
              <a:rPr lang="es-ES" sz="3200" dirty="0"/>
              <a:t>e. Ayudar a educar a la </a:t>
            </a:r>
            <a:r>
              <a:rPr lang="es-ES" sz="3200" dirty="0" smtClean="0"/>
              <a:t>juventud </a:t>
            </a:r>
            <a:r>
              <a:rPr lang="es-ES" sz="3200" dirty="0"/>
              <a:t>necesitada</a:t>
            </a:r>
            <a:r>
              <a:rPr lang="es-ES" sz="3200" dirty="0" smtClean="0"/>
              <a:t>.</a:t>
            </a:r>
          </a:p>
          <a:p>
            <a:r>
              <a:rPr lang="es-ES" sz="3200" dirty="0"/>
              <a:t>"Las iglesias de diferentes </a:t>
            </a:r>
            <a:r>
              <a:rPr lang="es-ES" sz="3200" dirty="0" smtClean="0"/>
              <a:t>localidades </a:t>
            </a:r>
            <a:r>
              <a:rPr lang="es-ES" sz="3200" dirty="0"/>
              <a:t>deben sentir que descansa sobre ellas la solemne </a:t>
            </a:r>
            <a:r>
              <a:rPr lang="es-ES" sz="3200" dirty="0" smtClean="0"/>
              <a:t>responsabilidad </a:t>
            </a:r>
            <a:r>
              <a:rPr lang="es-ES" sz="3200" dirty="0"/>
              <a:t>de educar a los jóvenes y preparar sus talentos para que se dediquen a la obra misionera. Cuando ellos vean en la iglesia quienes prometen "llegar a ser obreros útiles, pero que no </a:t>
            </a:r>
            <a:r>
              <a:rPr lang="es-ES" sz="3200" dirty="0" smtClean="0"/>
              <a:t>pueden </a:t>
            </a:r>
            <a:r>
              <a:rPr lang="es-ES" sz="3200" dirty="0"/>
              <a:t>sostenerse en la escuela, </a:t>
            </a:r>
            <a:r>
              <a:rPr lang="es-ES" sz="3200" dirty="0" smtClean="0"/>
              <a:t>deben </a:t>
            </a:r>
            <a:r>
              <a:rPr lang="es-ES" sz="3200" dirty="0"/>
              <a:t>asumir la responsabilidad de mandarlos a una de nuestras </a:t>
            </a:r>
            <a:r>
              <a:rPr lang="es-ES" sz="3200" dirty="0" smtClean="0"/>
              <a:t>escuelas</a:t>
            </a:r>
            <a:r>
              <a:rPr lang="es-ES" sz="3200" dirty="0"/>
              <a:t>" </a:t>
            </a:r>
            <a:endParaRPr lang="es-ES" sz="3200" dirty="0" smtClean="0"/>
          </a:p>
          <a:p>
            <a:r>
              <a:rPr lang="es-ES" sz="3200" dirty="0"/>
              <a:t> </a:t>
            </a:r>
            <a:r>
              <a:rPr lang="es-ES" sz="3200" dirty="0" smtClean="0"/>
              <a:t>(</a:t>
            </a:r>
            <a:r>
              <a:rPr lang="es-ES" sz="3200" dirty="0"/>
              <a:t>Consejos para los </a:t>
            </a:r>
            <a:r>
              <a:rPr lang="es-ES" sz="3200" dirty="0" smtClean="0"/>
              <a:t>Maestros</a:t>
            </a:r>
            <a:r>
              <a:rPr lang="es-ES" sz="3200" dirty="0"/>
              <a:t>, pág. 57)</a:t>
            </a:r>
            <a:endParaRPr lang="es-ES" sz="3200" dirty="0"/>
          </a:p>
        </p:txBody>
      </p:sp>
      <p:sp>
        <p:nvSpPr>
          <p:cNvPr id="4" name="Título 1"/>
          <p:cNvSpPr>
            <a:spLocks noGrp="1"/>
          </p:cNvSpPr>
          <p:nvPr>
            <p:ph type="title"/>
          </p:nvPr>
        </p:nvSpPr>
        <p:spPr/>
        <p:txBody>
          <a:bodyPr/>
          <a:lstStyle/>
          <a:p>
            <a:r>
              <a:rPr lang="es-ES" dirty="0"/>
              <a:t>Responsabilidades de la iglesia </a:t>
            </a:r>
            <a:r>
              <a:rPr lang="es-ES" dirty="0" smtClean="0"/>
              <a:t> </a:t>
            </a:r>
            <a:endParaRPr lang="es-ES" dirty="0"/>
          </a:p>
        </p:txBody>
      </p:sp>
    </p:spTree>
    <p:extLst>
      <p:ext uri="{BB962C8B-B14F-4D97-AF65-F5344CB8AC3E}">
        <p14:creationId xmlns:p14="http://schemas.microsoft.com/office/powerpoint/2010/main" val="183146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4631661"/>
          </a:xfrm>
        </p:spPr>
        <p:txBody>
          <a:bodyPr>
            <a:normAutofit lnSpcReduction="10000"/>
          </a:bodyPr>
          <a:lstStyle/>
          <a:p>
            <a:r>
              <a:rPr lang="es-ES" sz="2800" dirty="0"/>
              <a:t>f. Censurar el pecado en los miembros de la </a:t>
            </a:r>
            <a:r>
              <a:rPr lang="es-ES" sz="2800" dirty="0" smtClean="0"/>
              <a:t>iglesia.</a:t>
            </a:r>
          </a:p>
          <a:p>
            <a:r>
              <a:rPr lang="es-ES" sz="3600" dirty="0"/>
              <a:t>"Pero si los que ocupan puestos de responsabilidad pasan por </a:t>
            </a:r>
            <a:r>
              <a:rPr lang="es-ES" sz="3600" dirty="0" smtClean="0"/>
              <a:t>alto </a:t>
            </a:r>
            <a:r>
              <a:rPr lang="es-ES" sz="3600" dirty="0"/>
              <a:t>los pecados del pueblo, su </a:t>
            </a:r>
            <a:r>
              <a:rPr lang="es-ES" sz="3600" dirty="0" smtClean="0"/>
              <a:t>desagrado </a:t>
            </a:r>
            <a:r>
              <a:rPr lang="es-ES" sz="3600" dirty="0"/>
              <a:t>pesará sobre ellos, y el pueblo de Dios será tenido en conjunto por responsable de esos </a:t>
            </a:r>
            <a:r>
              <a:rPr lang="es-ES" sz="3600" dirty="0" smtClean="0"/>
              <a:t>pecados”.</a:t>
            </a:r>
          </a:p>
          <a:p>
            <a:pPr marL="0" indent="0">
              <a:buNone/>
            </a:pPr>
            <a:r>
              <a:rPr lang="es-ES" sz="2800" dirty="0"/>
              <a:t> </a:t>
            </a:r>
            <a:r>
              <a:rPr lang="es-ES" sz="2800" dirty="0" smtClean="0"/>
              <a:t>     (</a:t>
            </a:r>
            <a:r>
              <a:rPr lang="es-ES" sz="2800" dirty="0"/>
              <a:t>Joyas de los </a:t>
            </a:r>
            <a:r>
              <a:rPr lang="es-ES" sz="2800" dirty="0" smtClean="0"/>
              <a:t>Testimonios</a:t>
            </a:r>
            <a:r>
              <a:rPr lang="es-ES" sz="2800" dirty="0"/>
              <a:t>, tomo 1, pág. 334)</a:t>
            </a:r>
            <a:endParaRPr lang="es-ES" sz="2800" dirty="0"/>
          </a:p>
        </p:txBody>
      </p:sp>
      <p:sp>
        <p:nvSpPr>
          <p:cNvPr id="4" name="Título 1"/>
          <p:cNvSpPr>
            <a:spLocks noGrp="1"/>
          </p:cNvSpPr>
          <p:nvPr>
            <p:ph type="title"/>
          </p:nvPr>
        </p:nvSpPr>
        <p:spPr/>
        <p:txBody>
          <a:bodyPr/>
          <a:lstStyle/>
          <a:p>
            <a:r>
              <a:rPr lang="es-ES" dirty="0"/>
              <a:t>Responsabilidades de la iglesia </a:t>
            </a:r>
            <a:r>
              <a:rPr lang="es-ES" dirty="0" smtClean="0"/>
              <a:t> </a:t>
            </a:r>
            <a:endParaRPr lang="es-ES" dirty="0"/>
          </a:p>
        </p:txBody>
      </p:sp>
    </p:spTree>
    <p:extLst>
      <p:ext uri="{BB962C8B-B14F-4D97-AF65-F5344CB8AC3E}">
        <p14:creationId xmlns:p14="http://schemas.microsoft.com/office/powerpoint/2010/main" val="907864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a:bodyPr>
          <a:lstStyle/>
          <a:p>
            <a:r>
              <a:rPr lang="es-ES" sz="4400" dirty="0"/>
              <a:t>1. Qué recompensa tendrán todas las lágrimas derramadas por los testigos de Dios que han </a:t>
            </a:r>
            <a:r>
              <a:rPr lang="es-ES" sz="4400" dirty="0" smtClean="0"/>
              <a:t>sembrado </a:t>
            </a:r>
            <a:r>
              <a:rPr lang="es-ES" sz="4400" dirty="0"/>
              <a:t>la semilla? </a:t>
            </a:r>
            <a:endParaRPr lang="es-ES" sz="4400" dirty="0" smtClean="0"/>
          </a:p>
          <a:p>
            <a:pPr marL="0" indent="0">
              <a:buNone/>
            </a:pPr>
            <a:r>
              <a:rPr lang="es-ES" sz="4400" dirty="0" smtClean="0"/>
              <a:t>    Sal</a:t>
            </a:r>
            <a:r>
              <a:rPr lang="es-ES" sz="4400" dirty="0"/>
              <a:t>. 126: 5, 6 12. </a:t>
            </a:r>
            <a:r>
              <a:rPr lang="es-ES" sz="4400" dirty="0" smtClean="0"/>
              <a:t> 	</a:t>
            </a:r>
            <a:endParaRPr lang="es-ES" sz="4400" dirty="0"/>
          </a:p>
        </p:txBody>
      </p:sp>
      <p:sp>
        <p:nvSpPr>
          <p:cNvPr id="4" name="Título 1"/>
          <p:cNvSpPr>
            <a:spLocks noGrp="1"/>
          </p:cNvSpPr>
          <p:nvPr>
            <p:ph type="title"/>
          </p:nvPr>
        </p:nvSpPr>
        <p:spPr/>
        <p:txBody>
          <a:bodyPr/>
          <a:lstStyle/>
          <a:p>
            <a:r>
              <a:rPr lang="es-ES" dirty="0" smtClean="0"/>
              <a:t>Las recompensas</a:t>
            </a:r>
            <a:endParaRPr lang="es-ES" dirty="0"/>
          </a:p>
        </p:txBody>
      </p:sp>
    </p:spTree>
    <p:extLst>
      <p:ext uri="{BB962C8B-B14F-4D97-AF65-F5344CB8AC3E}">
        <p14:creationId xmlns:p14="http://schemas.microsoft.com/office/powerpoint/2010/main" val="1688223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Autofit/>
          </a:bodyPr>
          <a:lstStyle/>
          <a:p>
            <a:r>
              <a:rPr lang="es-ES" sz="5400" dirty="0"/>
              <a:t>12.¿Qué galardón eterno recibirá el alma vencedora? </a:t>
            </a:r>
            <a:endParaRPr lang="es-ES" sz="5400" dirty="0" smtClean="0"/>
          </a:p>
          <a:p>
            <a:pPr marL="0" indent="0">
              <a:buNone/>
            </a:pPr>
            <a:r>
              <a:rPr lang="es-ES" sz="5400" dirty="0"/>
              <a:t> </a:t>
            </a:r>
            <a:r>
              <a:rPr lang="es-ES" sz="5400" dirty="0" smtClean="0"/>
              <a:t>  Dan </a:t>
            </a:r>
            <a:r>
              <a:rPr lang="es-ES" sz="5400" dirty="0"/>
              <a:t>12: 3. </a:t>
            </a:r>
            <a:endParaRPr lang="es-ES" sz="5400" dirty="0"/>
          </a:p>
        </p:txBody>
      </p:sp>
      <p:sp>
        <p:nvSpPr>
          <p:cNvPr id="4" name="Título 1"/>
          <p:cNvSpPr>
            <a:spLocks noGrp="1"/>
          </p:cNvSpPr>
          <p:nvPr>
            <p:ph type="title"/>
          </p:nvPr>
        </p:nvSpPr>
        <p:spPr/>
        <p:txBody>
          <a:bodyPr/>
          <a:lstStyle/>
          <a:p>
            <a:r>
              <a:rPr lang="es-ES" dirty="0" smtClean="0"/>
              <a:t>Las recompensas</a:t>
            </a:r>
            <a:endParaRPr lang="es-ES" dirty="0"/>
          </a:p>
        </p:txBody>
      </p:sp>
    </p:spTree>
    <p:extLst>
      <p:ext uri="{BB962C8B-B14F-4D97-AF65-F5344CB8AC3E}">
        <p14:creationId xmlns:p14="http://schemas.microsoft.com/office/powerpoint/2010/main" val="1524479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3200" dirty="0"/>
              <a:t>Que los caminos de Dios sean vuestros caminos</a:t>
            </a:r>
            <a:endParaRPr lang="es-ES" sz="3200" dirty="0"/>
          </a:p>
        </p:txBody>
      </p:sp>
      <p:sp>
        <p:nvSpPr>
          <p:cNvPr id="3" name="Marcador de contenido 2"/>
          <p:cNvSpPr>
            <a:spLocks noGrp="1"/>
          </p:cNvSpPr>
          <p:nvPr>
            <p:ph idx="1"/>
          </p:nvPr>
        </p:nvSpPr>
        <p:spPr>
          <a:xfrm>
            <a:off x="284163" y="2133600"/>
            <a:ext cx="8574087" cy="3992563"/>
          </a:xfrm>
        </p:spPr>
        <p:txBody>
          <a:bodyPr>
            <a:normAutofit/>
          </a:bodyPr>
          <a:lstStyle/>
          <a:p>
            <a:r>
              <a:rPr lang="es-ES" sz="2800" dirty="0"/>
              <a:t>1. "Cristo ha dado a la iglesia amplias </a:t>
            </a:r>
            <a:r>
              <a:rPr lang="es-ES" sz="2800" dirty="0" smtClean="0"/>
              <a:t>facilidades, para que </a:t>
            </a:r>
            <a:r>
              <a:rPr lang="es-ES" sz="2800" dirty="0"/>
              <a:t>él </a:t>
            </a:r>
            <a:r>
              <a:rPr lang="es-ES" sz="2800" dirty="0" smtClean="0"/>
              <a:t>pudiera recibir </a:t>
            </a:r>
            <a:r>
              <a:rPr lang="es-ES" sz="2800" dirty="0"/>
              <a:t>una recompensa de gloria de su posesión redimida y comprada. La iglesia, al ser dotada de la justicia de Cristo, se </a:t>
            </a:r>
            <a:r>
              <a:rPr lang="es-ES" sz="2800" dirty="0" smtClean="0"/>
              <a:t>convierte </a:t>
            </a:r>
            <a:r>
              <a:rPr lang="es-ES" sz="2800" dirty="0"/>
              <a:t>en el repositorio del Señor, en el cual la riqueza de su </a:t>
            </a:r>
            <a:r>
              <a:rPr lang="es-ES" sz="2800" dirty="0" smtClean="0"/>
              <a:t>misericordia</a:t>
            </a:r>
            <a:r>
              <a:rPr lang="es-ES" sz="2800" dirty="0"/>
              <a:t>, su amor, su gracia, ha de aparecer en su plena y final </a:t>
            </a:r>
            <a:r>
              <a:rPr lang="es-ES" sz="2800" dirty="0" smtClean="0"/>
              <a:t>manifestación</a:t>
            </a:r>
            <a:r>
              <a:rPr lang="es-ES" sz="2800" dirty="0"/>
              <a:t>" </a:t>
            </a:r>
            <a:endParaRPr lang="es-ES" sz="2800" dirty="0" smtClean="0"/>
          </a:p>
          <a:p>
            <a:r>
              <a:rPr lang="es-ES" sz="2800" dirty="0" smtClean="0"/>
              <a:t>(</a:t>
            </a:r>
            <a:r>
              <a:rPr lang="es-ES" sz="2800" dirty="0"/>
              <a:t>Testimonios para los pág. 14) </a:t>
            </a:r>
            <a:endParaRPr lang="es-ES" sz="2800" dirty="0"/>
          </a:p>
        </p:txBody>
      </p:sp>
    </p:spTree>
    <p:extLst>
      <p:ext uri="{BB962C8B-B14F-4D97-AF65-F5344CB8AC3E}">
        <p14:creationId xmlns:p14="http://schemas.microsoft.com/office/powerpoint/2010/main" val="1709146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1831800"/>
            <a:ext cx="8574087" cy="4920886"/>
          </a:xfrm>
        </p:spPr>
        <p:txBody>
          <a:bodyPr>
            <a:noAutofit/>
          </a:bodyPr>
          <a:lstStyle/>
          <a:p>
            <a:r>
              <a:rPr lang="es-ES" dirty="0"/>
              <a:t>2. "La iglesia es la fortaleza de Dios, su ciudad de refugio, que él sostiene en un mundo en rebelión. Cualquier traición a la iglesia es traición hecha a Aquel que ha comprado a la humanidad con la sangre de su Hijo </a:t>
            </a:r>
            <a:r>
              <a:rPr lang="es-ES" dirty="0" smtClean="0"/>
              <a:t>unig</a:t>
            </a:r>
            <a:r>
              <a:rPr lang="es-ES" dirty="0" smtClean="0"/>
              <a:t>énito. </a:t>
            </a:r>
            <a:r>
              <a:rPr lang="es-ES" dirty="0" smtClean="0"/>
              <a:t>Desde </a:t>
            </a:r>
            <a:r>
              <a:rPr lang="es-ES" dirty="0"/>
              <a:t>el principio, las almas fieles han constituido la iglesia en la tierra. En todo el </a:t>
            </a:r>
            <a:r>
              <a:rPr lang="es-ES" dirty="0" smtClean="0"/>
              <a:t>Señor ha tenido sus </a:t>
            </a:r>
            <a:r>
              <a:rPr lang="es-ES" dirty="0"/>
              <a:t>atalayas, que han dado un testimonio fiel a la generación en la cual vivieron. Estos centinelas daban el mensaje de amonestación y cuando eran llamados a deponer su armadura, otros continuaban la labor. Dios ligó consigo a estos testigos mediante un pacto, uniendo a la iglesia de la tierra con la iglesia del cielo. El ha enviado a sus </a:t>
            </a:r>
            <a:r>
              <a:rPr lang="es-ES" dirty="0" smtClean="0"/>
              <a:t>ángeles </a:t>
            </a:r>
            <a:r>
              <a:rPr lang="es-ES" dirty="0"/>
              <a:t>para ministrar su iglesia, y las puertas del infierno no han podido prevalecer contra su pueblo" (Los Hechos de los Apóstoles, pág. 10) </a:t>
            </a:r>
            <a:endParaRPr lang="es-ES" dirty="0"/>
          </a:p>
        </p:txBody>
      </p:sp>
      <p:sp>
        <p:nvSpPr>
          <p:cNvPr id="4" name="Título 1"/>
          <p:cNvSpPr>
            <a:spLocks noGrp="1"/>
          </p:cNvSpPr>
          <p:nvPr>
            <p:ph type="title"/>
          </p:nvPr>
        </p:nvSpPr>
        <p:spPr/>
        <p:txBody>
          <a:bodyPr>
            <a:noAutofit/>
          </a:bodyPr>
          <a:lstStyle/>
          <a:p>
            <a:r>
              <a:rPr lang="es-ES" sz="3200" dirty="0"/>
              <a:t>Que los caminos de Dios sean vuestros </a:t>
            </a:r>
            <a:r>
              <a:rPr lang="es-ES" sz="3200" dirty="0" smtClean="0"/>
              <a:t>caminos </a:t>
            </a:r>
            <a:endParaRPr lang="es-ES" sz="3200" dirty="0"/>
          </a:p>
        </p:txBody>
      </p:sp>
    </p:spTree>
    <p:extLst>
      <p:ext uri="{BB962C8B-B14F-4D97-AF65-F5344CB8AC3E}">
        <p14:creationId xmlns:p14="http://schemas.microsoft.com/office/powerpoint/2010/main" val="1257268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a:bodyPr>
          <a:lstStyle/>
          <a:p>
            <a:r>
              <a:rPr lang="es-ES" sz="4000" dirty="0"/>
              <a:t>3. "Una iglesia activa y afanosa por las almas será una iglesia que ore, una iglesia que crea, y una iglesia que reciba" </a:t>
            </a:r>
            <a:endParaRPr lang="es-ES" sz="4000" dirty="0" smtClean="0"/>
          </a:p>
          <a:p>
            <a:pPr marL="0" indent="0">
              <a:buNone/>
            </a:pPr>
            <a:r>
              <a:rPr lang="es-ES" sz="2800" dirty="0" smtClean="0"/>
              <a:t>(</a:t>
            </a:r>
            <a:r>
              <a:rPr lang="es-ES" sz="2800" dirty="0"/>
              <a:t>Testimonios para los Ministros, pág. 206)</a:t>
            </a:r>
            <a:endParaRPr lang="es-ES" sz="2800" dirty="0"/>
          </a:p>
        </p:txBody>
      </p:sp>
      <p:sp>
        <p:nvSpPr>
          <p:cNvPr id="4" name="Título 1"/>
          <p:cNvSpPr>
            <a:spLocks noGrp="1"/>
          </p:cNvSpPr>
          <p:nvPr>
            <p:ph type="title"/>
          </p:nvPr>
        </p:nvSpPr>
        <p:spPr/>
        <p:txBody>
          <a:bodyPr>
            <a:noAutofit/>
          </a:bodyPr>
          <a:lstStyle/>
          <a:p>
            <a:r>
              <a:rPr lang="es-ES" sz="3200" dirty="0"/>
              <a:t>Que los caminos de Dios sean vuestros </a:t>
            </a:r>
            <a:r>
              <a:rPr lang="es-ES" sz="3200" dirty="0" smtClean="0"/>
              <a:t>caminos </a:t>
            </a:r>
            <a:endParaRPr lang="es-ES" sz="3200" dirty="0"/>
          </a:p>
        </p:txBody>
      </p:sp>
    </p:spTree>
    <p:extLst>
      <p:ext uri="{BB962C8B-B14F-4D97-AF65-F5344CB8AC3E}">
        <p14:creationId xmlns:p14="http://schemas.microsoft.com/office/powerpoint/2010/main" val="3696584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rmAutofit lnSpcReduction="10000"/>
          </a:bodyPr>
          <a:lstStyle/>
          <a:p>
            <a:r>
              <a:rPr lang="es-ES" sz="3600" dirty="0"/>
              <a:t>4 "El verdadero carácter de una iglesia se mide, no por la elevada profesión que haga, ni por los hombres inscriptos en sus registros, sino por lo que hace en realidad por el Maestro, por el número de obreros perseverantes y </a:t>
            </a:r>
            <a:r>
              <a:rPr lang="es-ES" sz="3600" dirty="0" smtClean="0"/>
              <a:t>fieles”</a:t>
            </a:r>
          </a:p>
          <a:p>
            <a:r>
              <a:rPr lang="es-ES" sz="3600" dirty="0" smtClean="0"/>
              <a:t> </a:t>
            </a:r>
            <a:r>
              <a:rPr lang="es-ES" sz="3600" dirty="0"/>
              <a:t>(Obreros Evangélicos, pág. 210)</a:t>
            </a:r>
            <a:endParaRPr lang="es-ES" sz="3600" dirty="0"/>
          </a:p>
        </p:txBody>
      </p:sp>
      <p:sp>
        <p:nvSpPr>
          <p:cNvPr id="4" name="Título 1"/>
          <p:cNvSpPr>
            <a:spLocks noGrp="1"/>
          </p:cNvSpPr>
          <p:nvPr>
            <p:ph type="title"/>
          </p:nvPr>
        </p:nvSpPr>
        <p:spPr/>
        <p:txBody>
          <a:bodyPr>
            <a:noAutofit/>
          </a:bodyPr>
          <a:lstStyle/>
          <a:p>
            <a:r>
              <a:rPr lang="es-ES" sz="3200" dirty="0"/>
              <a:t>Que los caminos de Dios sean vuestros </a:t>
            </a:r>
            <a:r>
              <a:rPr lang="es-ES" sz="3200" dirty="0" smtClean="0"/>
              <a:t>caminos </a:t>
            </a:r>
            <a:endParaRPr lang="es-ES" sz="3200" dirty="0"/>
          </a:p>
        </p:txBody>
      </p:sp>
    </p:spTree>
    <p:extLst>
      <p:ext uri="{BB962C8B-B14F-4D97-AF65-F5344CB8AC3E}">
        <p14:creationId xmlns:p14="http://schemas.microsoft.com/office/powerpoint/2010/main" val="1829261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145860" y="1605450"/>
            <a:ext cx="8574087" cy="5239975"/>
          </a:xfrm>
        </p:spPr>
        <p:txBody>
          <a:bodyPr>
            <a:noAutofit/>
          </a:bodyPr>
          <a:lstStyle/>
          <a:p>
            <a:r>
              <a:rPr lang="es-ES" sz="2800" dirty="0"/>
              <a:t>La iglesia es el medio </a:t>
            </a:r>
            <a:r>
              <a:rPr lang="es-ES" sz="2800" dirty="0" smtClean="0"/>
              <a:t>señalado </a:t>
            </a:r>
            <a:r>
              <a:rPr lang="es-ES" sz="2800" dirty="0"/>
              <a:t>por Dios para la </a:t>
            </a:r>
            <a:r>
              <a:rPr lang="es-ES" sz="2800" dirty="0" smtClean="0"/>
              <a:t>salvación </a:t>
            </a:r>
            <a:r>
              <a:rPr lang="es-ES" sz="2800" dirty="0"/>
              <a:t>de los </a:t>
            </a:r>
            <a:r>
              <a:rPr lang="es-ES" sz="2800" dirty="0" smtClean="0"/>
              <a:t>hombres. </a:t>
            </a:r>
            <a:r>
              <a:rPr lang="es-ES" sz="2800" dirty="0"/>
              <a:t>Fue organizada para servir, y su </a:t>
            </a:r>
            <a:r>
              <a:rPr lang="es-ES" sz="2800" dirty="0" smtClean="0"/>
              <a:t>misión </a:t>
            </a:r>
            <a:r>
              <a:rPr lang="es-ES" sz="2800" dirty="0"/>
              <a:t>es la de </a:t>
            </a:r>
            <a:r>
              <a:rPr lang="es-ES" sz="2800" dirty="0" smtClean="0"/>
              <a:t>anunciar </a:t>
            </a:r>
            <a:r>
              <a:rPr lang="es-ES" sz="2800" dirty="0"/>
              <a:t>el Evangelio al mundo. </a:t>
            </a:r>
            <a:r>
              <a:rPr lang="es-ES" sz="2800" dirty="0" smtClean="0"/>
              <a:t>Desde </a:t>
            </a:r>
            <a:r>
              <a:rPr lang="es-ES" sz="2800" dirty="0"/>
              <a:t>el principio fue el plan de Dios que su iglesia reflejase al mundo su plenitud y suficiencia. Los miembros de la iglesia, los que han sido llamados de las </a:t>
            </a:r>
            <a:r>
              <a:rPr lang="es-ES" sz="2800" dirty="0" smtClean="0"/>
              <a:t>tinieblas </a:t>
            </a:r>
            <a:r>
              <a:rPr lang="es-ES" sz="2800" dirty="0"/>
              <a:t>a su luz admirable, han de revelar su gloria. La iglesia es la depositaria de las riquezas de la gracia de Dios, y mediante la iglesia se </a:t>
            </a:r>
            <a:r>
              <a:rPr lang="es-ES" sz="2800" dirty="0" smtClean="0"/>
              <a:t>manifestarán </a:t>
            </a:r>
            <a:r>
              <a:rPr lang="es-ES" sz="2800" dirty="0"/>
              <a:t>con el tiempo aun a </a:t>
            </a:r>
            <a:r>
              <a:rPr lang="es-ES" sz="2800" dirty="0" smtClean="0"/>
              <a:t>“los </a:t>
            </a:r>
            <a:r>
              <a:rPr lang="es-ES" sz="2800" dirty="0"/>
              <a:t>principados y potestades en los </a:t>
            </a:r>
            <a:r>
              <a:rPr lang="es-ES" sz="2800" dirty="0" smtClean="0"/>
              <a:t>cielos” </a:t>
            </a:r>
            <a:r>
              <a:rPr lang="es-ES" sz="2800" dirty="0"/>
              <a:t>(Efe. 3: 10), el despliegue final y pleno del amor de Dios" </a:t>
            </a:r>
            <a:r>
              <a:rPr lang="es-ES" sz="2000" dirty="0"/>
              <a:t>(Los Hechos de los </a:t>
            </a:r>
            <a:r>
              <a:rPr lang="es-ES" sz="2000" dirty="0" smtClean="0"/>
              <a:t>Apóstoles</a:t>
            </a:r>
            <a:r>
              <a:rPr lang="es-ES" sz="2000" dirty="0"/>
              <a:t>, </a:t>
            </a:r>
            <a:r>
              <a:rPr lang="es-ES" sz="2000" dirty="0" smtClean="0"/>
              <a:t>pág</a:t>
            </a:r>
            <a:r>
              <a:rPr lang="es-ES" sz="2000" dirty="0"/>
              <a:t>. 9) </a:t>
            </a:r>
          </a:p>
        </p:txBody>
      </p:sp>
    </p:spTree>
    <p:extLst>
      <p:ext uri="{BB962C8B-B14F-4D97-AF65-F5344CB8AC3E}">
        <p14:creationId xmlns:p14="http://schemas.microsoft.com/office/powerpoint/2010/main" val="38872857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4163" y="2133600"/>
            <a:ext cx="8574087" cy="3992563"/>
          </a:xfrm>
        </p:spPr>
        <p:txBody>
          <a:bodyPr>
            <a:noAutofit/>
          </a:bodyPr>
          <a:lstStyle/>
          <a:p>
            <a:r>
              <a:rPr lang="es-ES" sz="3600" dirty="0"/>
              <a:t>5. "El mundo se convencerá no por lo que se enseña desde el púlpito, sino por lo que la iglesia vive. El ministro presenta desde el la teoría del Evangelio; la piedad práctica de la iglesia de muestra su poder (Testimonies, tomo pág. 16). </a:t>
            </a:r>
            <a:endParaRPr lang="es-ES" sz="3600" dirty="0" smtClean="0"/>
          </a:p>
          <a:p>
            <a:r>
              <a:rPr lang="es-ES" sz="3600" dirty="0"/>
              <a:t>http://nivi701.wix.com/</a:t>
            </a:r>
            <a:r>
              <a:rPr lang="es-ES" sz="3600" dirty="0" err="1"/>
              <a:t>informacion</a:t>
            </a:r>
            <a:endParaRPr lang="es-ES" sz="3600" dirty="0"/>
          </a:p>
        </p:txBody>
      </p:sp>
      <p:sp>
        <p:nvSpPr>
          <p:cNvPr id="4" name="Título 1"/>
          <p:cNvSpPr>
            <a:spLocks noGrp="1"/>
          </p:cNvSpPr>
          <p:nvPr>
            <p:ph type="title"/>
          </p:nvPr>
        </p:nvSpPr>
        <p:spPr/>
        <p:txBody>
          <a:bodyPr>
            <a:noAutofit/>
          </a:bodyPr>
          <a:lstStyle/>
          <a:p>
            <a:r>
              <a:rPr lang="es-ES" sz="3200" dirty="0"/>
              <a:t>Que los caminos de Dios sean vuestros </a:t>
            </a:r>
            <a:r>
              <a:rPr lang="es-ES" sz="3200" dirty="0" smtClean="0"/>
              <a:t>caminos </a:t>
            </a:r>
            <a:endParaRPr lang="es-ES" sz="3200" dirty="0"/>
          </a:p>
        </p:txBody>
      </p:sp>
    </p:spTree>
    <p:extLst>
      <p:ext uri="{BB962C8B-B14F-4D97-AF65-F5344CB8AC3E}">
        <p14:creationId xmlns:p14="http://schemas.microsoft.com/office/powerpoint/2010/main" val="3113008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ES" dirty="0" smtClean="0"/>
              <a:t>La gran comisión</a:t>
            </a:r>
            <a:endParaRPr lang="es-ES" dirty="0"/>
          </a:p>
        </p:txBody>
      </p:sp>
      <p:sp>
        <p:nvSpPr>
          <p:cNvPr id="3" name="Marcador de contenido 2"/>
          <p:cNvSpPr>
            <a:spLocks noGrp="1"/>
          </p:cNvSpPr>
          <p:nvPr>
            <p:ph idx="1"/>
          </p:nvPr>
        </p:nvSpPr>
        <p:spPr>
          <a:xfrm>
            <a:off x="284163" y="2133600"/>
            <a:ext cx="8574087" cy="4531062"/>
          </a:xfrm>
        </p:spPr>
        <p:txBody>
          <a:bodyPr>
            <a:normAutofit lnSpcReduction="10000"/>
          </a:bodyPr>
          <a:lstStyle/>
          <a:p>
            <a:r>
              <a:rPr lang="es-ES" sz="6000" dirty="0"/>
              <a:t>1. Justamente antes de su </a:t>
            </a:r>
            <a:r>
              <a:rPr lang="es-ES" sz="6000" dirty="0" smtClean="0"/>
              <a:t>ascensión, </a:t>
            </a:r>
            <a:r>
              <a:rPr lang="es-ES" sz="6000" dirty="0"/>
              <a:t>¿</a:t>
            </a:r>
            <a:r>
              <a:rPr lang="es-ES" sz="6000" dirty="0" smtClean="0"/>
              <a:t>qué comisión </a:t>
            </a:r>
            <a:r>
              <a:rPr lang="es-ES" sz="6000" dirty="0"/>
              <a:t>dio </a:t>
            </a:r>
            <a:r>
              <a:rPr lang="es-ES" sz="6000" dirty="0" smtClean="0"/>
              <a:t>Jesús </a:t>
            </a:r>
            <a:r>
              <a:rPr lang="es-ES" sz="6000" dirty="0"/>
              <a:t>a sus </a:t>
            </a:r>
            <a:r>
              <a:rPr lang="es-ES" sz="6000" dirty="0" smtClean="0"/>
              <a:t>discípulos</a:t>
            </a:r>
            <a:r>
              <a:rPr lang="es-ES" sz="6000" dirty="0"/>
              <a:t>? </a:t>
            </a:r>
            <a:endParaRPr lang="es-ES" sz="6000" dirty="0" smtClean="0"/>
          </a:p>
          <a:p>
            <a:r>
              <a:rPr lang="es-ES" sz="4800" dirty="0" smtClean="0"/>
              <a:t>Mat</a:t>
            </a:r>
            <a:r>
              <a:rPr lang="es-ES" sz="4800" dirty="0"/>
              <a:t>. 28: 19, 20; Mar. 16: 15. </a:t>
            </a:r>
          </a:p>
        </p:txBody>
      </p:sp>
    </p:spTree>
    <p:extLst>
      <p:ext uri="{BB962C8B-B14F-4D97-AF65-F5344CB8AC3E}">
        <p14:creationId xmlns:p14="http://schemas.microsoft.com/office/powerpoint/2010/main" val="3765480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ES" dirty="0"/>
              <a:t>La gran comisión</a:t>
            </a:r>
          </a:p>
        </p:txBody>
      </p:sp>
      <p:sp>
        <p:nvSpPr>
          <p:cNvPr id="3" name="Marcador de contenido 2"/>
          <p:cNvSpPr>
            <a:spLocks noGrp="1"/>
          </p:cNvSpPr>
          <p:nvPr>
            <p:ph idx="1"/>
          </p:nvPr>
        </p:nvSpPr>
        <p:spPr>
          <a:xfrm>
            <a:off x="284163" y="2083300"/>
            <a:ext cx="8574087" cy="3992563"/>
          </a:xfrm>
        </p:spPr>
        <p:txBody>
          <a:bodyPr>
            <a:noAutofit/>
          </a:bodyPr>
          <a:lstStyle/>
          <a:p>
            <a:r>
              <a:rPr lang="es-ES" sz="5400" dirty="0"/>
              <a:t>2. Cuan extensamente y hasta cuando dijo él que </a:t>
            </a:r>
            <a:r>
              <a:rPr lang="es-ES" sz="5400" dirty="0" smtClean="0"/>
              <a:t>sería predicado </a:t>
            </a:r>
            <a:r>
              <a:rPr lang="es-ES" sz="5400" dirty="0"/>
              <a:t>el Evangelio? </a:t>
            </a:r>
            <a:endParaRPr lang="es-ES" sz="5400" dirty="0" smtClean="0"/>
          </a:p>
          <a:p>
            <a:r>
              <a:rPr lang="es-ES" sz="4400" dirty="0" smtClean="0"/>
              <a:t>Mat</a:t>
            </a:r>
            <a:r>
              <a:rPr lang="es-ES" sz="4400" dirty="0"/>
              <a:t>. 24: 14; 28: 18-20. </a:t>
            </a:r>
          </a:p>
        </p:txBody>
      </p:sp>
    </p:spTree>
    <p:extLst>
      <p:ext uri="{BB962C8B-B14F-4D97-AF65-F5344CB8AC3E}">
        <p14:creationId xmlns:p14="http://schemas.microsoft.com/office/powerpoint/2010/main" val="1377210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ES" dirty="0" smtClean="0"/>
              <a:t>La gran comisión</a:t>
            </a:r>
            <a:endParaRPr lang="es-ES" dirty="0"/>
          </a:p>
        </p:txBody>
      </p:sp>
      <p:sp>
        <p:nvSpPr>
          <p:cNvPr id="3" name="Marcador de contenido 2"/>
          <p:cNvSpPr>
            <a:spLocks noGrp="1"/>
          </p:cNvSpPr>
          <p:nvPr>
            <p:ph idx="1"/>
          </p:nvPr>
        </p:nvSpPr>
        <p:spPr>
          <a:xfrm>
            <a:off x="284163" y="1618025"/>
            <a:ext cx="8574087" cy="3992563"/>
          </a:xfrm>
        </p:spPr>
        <p:txBody>
          <a:bodyPr>
            <a:noAutofit/>
          </a:bodyPr>
          <a:lstStyle/>
          <a:p>
            <a:r>
              <a:rPr lang="es-ES" sz="3200" dirty="0"/>
              <a:t>"Con el objeto de destruir el pecado y sus resultados, dio a su Hijo amado y nos permite que, por la </a:t>
            </a:r>
            <a:r>
              <a:rPr lang="es-ES" sz="3200" dirty="0" smtClean="0"/>
              <a:t>cooperación </a:t>
            </a:r>
            <a:r>
              <a:rPr lang="es-ES" sz="3200" dirty="0"/>
              <a:t>con él, </a:t>
            </a:r>
            <a:r>
              <a:rPr lang="es-ES" sz="3200" dirty="0" smtClean="0"/>
              <a:t>acabemos </a:t>
            </a:r>
            <a:r>
              <a:rPr lang="es-ES" sz="3200" dirty="0"/>
              <a:t>con esta escena de </a:t>
            </a:r>
            <a:r>
              <a:rPr lang="es-ES" sz="3200" dirty="0" smtClean="0"/>
              <a:t>miseria</a:t>
            </a:r>
            <a:r>
              <a:rPr lang="mr-IN" sz="3200" dirty="0" smtClean="0"/>
              <a:t>…</a:t>
            </a:r>
            <a:r>
              <a:rPr lang="es-ES" sz="3200" dirty="0" smtClean="0"/>
              <a:t> </a:t>
            </a:r>
            <a:r>
              <a:rPr lang="es-ES" sz="3200" dirty="0"/>
              <a:t>No quiere decir esto que </a:t>
            </a:r>
            <a:r>
              <a:rPr lang="es-ES" sz="3200" dirty="0" smtClean="0"/>
              <a:t>todos </a:t>
            </a:r>
            <a:r>
              <a:rPr lang="es-ES" sz="3200" dirty="0"/>
              <a:t>sean llamados a ser pastores o misioneros en el sentido </a:t>
            </a:r>
            <a:r>
              <a:rPr lang="es-ES" sz="3200" dirty="0" smtClean="0"/>
              <a:t>común de </a:t>
            </a:r>
            <a:r>
              <a:rPr lang="es-ES" sz="3200" dirty="0"/>
              <a:t>la palabra; pero todos pueden ser colaboradores con él para dar las </a:t>
            </a:r>
            <a:r>
              <a:rPr lang="es-ES" sz="3200" dirty="0" smtClean="0"/>
              <a:t>“buenas nuevas” </a:t>
            </a:r>
            <a:r>
              <a:rPr lang="es-ES" sz="3200" dirty="0"/>
              <a:t>a sus </a:t>
            </a:r>
            <a:r>
              <a:rPr lang="es-ES" sz="3200" dirty="0" smtClean="0"/>
              <a:t>semejantes</a:t>
            </a:r>
            <a:r>
              <a:rPr lang="es-ES" sz="3200" dirty="0"/>
              <a:t>. Se da la orden a todos, </a:t>
            </a:r>
            <a:r>
              <a:rPr lang="es-ES" sz="3200" dirty="0" smtClean="0"/>
              <a:t>grandes </a:t>
            </a:r>
            <a:r>
              <a:rPr lang="es-ES" sz="3200" dirty="0"/>
              <a:t>o chicos instruidos o </a:t>
            </a:r>
            <a:r>
              <a:rPr lang="es-ES" sz="3200" dirty="0" smtClean="0"/>
              <a:t>ignorantes</a:t>
            </a:r>
            <a:r>
              <a:rPr lang="es-ES" sz="3200" dirty="0"/>
              <a:t>, viejos o </a:t>
            </a:r>
            <a:r>
              <a:rPr lang="es-ES" sz="3200" dirty="0" smtClean="0"/>
              <a:t>jóvenes</a:t>
            </a:r>
            <a:r>
              <a:rPr lang="es-ES" sz="2000" dirty="0" smtClean="0"/>
              <a:t>” (</a:t>
            </a:r>
            <a:r>
              <a:rPr lang="es-ES" sz="2000" dirty="0"/>
              <a:t>La </a:t>
            </a:r>
            <a:r>
              <a:rPr lang="es-ES" sz="2000" dirty="0" smtClean="0"/>
              <a:t>Educación</a:t>
            </a:r>
            <a:r>
              <a:rPr lang="es-ES" sz="2000" dirty="0"/>
              <a:t>, </a:t>
            </a:r>
            <a:r>
              <a:rPr lang="es-ES" sz="2000" dirty="0" err="1"/>
              <a:t>pags</a:t>
            </a:r>
            <a:r>
              <a:rPr lang="es-ES" sz="2000" dirty="0"/>
              <a:t>. 256, 257).</a:t>
            </a:r>
            <a:endParaRPr lang="es-ES" sz="3200" dirty="0"/>
          </a:p>
        </p:txBody>
      </p:sp>
    </p:spTree>
    <p:extLst>
      <p:ext uri="{BB962C8B-B14F-4D97-AF65-F5344CB8AC3E}">
        <p14:creationId xmlns:p14="http://schemas.microsoft.com/office/powerpoint/2010/main" val="214309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ES" dirty="0"/>
              <a:t>La gran comisión</a:t>
            </a:r>
          </a:p>
        </p:txBody>
      </p:sp>
      <p:sp>
        <p:nvSpPr>
          <p:cNvPr id="3" name="Marcador de contenido 2"/>
          <p:cNvSpPr>
            <a:spLocks noGrp="1"/>
          </p:cNvSpPr>
          <p:nvPr>
            <p:ph idx="1"/>
          </p:nvPr>
        </p:nvSpPr>
        <p:spPr>
          <a:xfrm>
            <a:off x="284163" y="1936524"/>
            <a:ext cx="8574087" cy="4677839"/>
          </a:xfrm>
        </p:spPr>
        <p:txBody>
          <a:bodyPr>
            <a:normAutofit/>
          </a:bodyPr>
          <a:lstStyle/>
          <a:p>
            <a:r>
              <a:rPr lang="es-ES" sz="6000" dirty="0"/>
              <a:t>3. ¿Qué es este Evangelio que se nos pide predicar? </a:t>
            </a:r>
            <a:endParaRPr lang="es-ES" sz="6000" dirty="0" smtClean="0"/>
          </a:p>
          <a:p>
            <a:r>
              <a:rPr lang="es-ES" sz="4800" dirty="0" err="1" smtClean="0"/>
              <a:t>Rom</a:t>
            </a:r>
            <a:r>
              <a:rPr lang="es-ES" sz="4800" dirty="0" smtClean="0"/>
              <a:t>. </a:t>
            </a:r>
            <a:r>
              <a:rPr lang="es-ES" sz="4800" dirty="0"/>
              <a:t>1: 16.</a:t>
            </a:r>
            <a:endParaRPr lang="es-ES" sz="6000" dirty="0"/>
          </a:p>
        </p:txBody>
      </p:sp>
    </p:spTree>
    <p:extLst>
      <p:ext uri="{BB962C8B-B14F-4D97-AF65-F5344CB8AC3E}">
        <p14:creationId xmlns:p14="http://schemas.microsoft.com/office/powerpoint/2010/main" val="2222282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ES" dirty="0"/>
              <a:t>La gran comisión</a:t>
            </a:r>
          </a:p>
        </p:txBody>
      </p:sp>
      <p:sp>
        <p:nvSpPr>
          <p:cNvPr id="3" name="Marcador de contenido 2"/>
          <p:cNvSpPr>
            <a:spLocks noGrp="1"/>
          </p:cNvSpPr>
          <p:nvPr>
            <p:ph idx="1"/>
          </p:nvPr>
        </p:nvSpPr>
        <p:spPr>
          <a:xfrm>
            <a:off x="284163" y="2133600"/>
            <a:ext cx="8574087" cy="3992563"/>
          </a:xfrm>
        </p:spPr>
        <p:txBody>
          <a:bodyPr>
            <a:normAutofit/>
          </a:bodyPr>
          <a:lstStyle/>
          <a:p>
            <a:r>
              <a:rPr lang="es-ES" sz="7200" dirty="0"/>
              <a:t>"Es potencia de Dios para salud a todo aquel que cree".</a:t>
            </a:r>
          </a:p>
        </p:txBody>
      </p:sp>
    </p:spTree>
    <p:extLst>
      <p:ext uri="{BB962C8B-B14F-4D97-AF65-F5344CB8AC3E}">
        <p14:creationId xmlns:p14="http://schemas.microsoft.com/office/powerpoint/2010/main" val="1382286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ES" dirty="0"/>
              <a:t>La gran comisión</a:t>
            </a:r>
          </a:p>
        </p:txBody>
      </p:sp>
      <p:sp>
        <p:nvSpPr>
          <p:cNvPr id="3" name="Marcador de contenido 2"/>
          <p:cNvSpPr>
            <a:spLocks noGrp="1"/>
          </p:cNvSpPr>
          <p:nvPr>
            <p:ph idx="1"/>
          </p:nvPr>
        </p:nvSpPr>
        <p:spPr>
          <a:xfrm>
            <a:off x="284163" y="2133600"/>
            <a:ext cx="8574087" cy="3992563"/>
          </a:xfrm>
        </p:spPr>
        <p:txBody>
          <a:bodyPr>
            <a:noAutofit/>
          </a:bodyPr>
          <a:lstStyle/>
          <a:p>
            <a:r>
              <a:rPr lang="es-ES" sz="5400" dirty="0"/>
              <a:t>4. ¿Como fuimos reconciliados con Dios, y qué se nos ha comisionado como embajadores de Dios? </a:t>
            </a:r>
            <a:r>
              <a:rPr lang="es-ES" sz="4400" dirty="0"/>
              <a:t>2. </a:t>
            </a:r>
            <a:r>
              <a:rPr lang="es-ES" sz="4400" dirty="0" err="1"/>
              <a:t>Cor</a:t>
            </a:r>
            <a:r>
              <a:rPr lang="es-ES" sz="4400" dirty="0"/>
              <a:t>. 5: 18, 19. </a:t>
            </a:r>
            <a:endParaRPr lang="es-ES" sz="5400" dirty="0"/>
          </a:p>
        </p:txBody>
      </p:sp>
    </p:spTree>
    <p:extLst>
      <p:ext uri="{BB962C8B-B14F-4D97-AF65-F5344CB8AC3E}">
        <p14:creationId xmlns:p14="http://schemas.microsoft.com/office/powerpoint/2010/main" val="1691705476"/>
      </p:ext>
    </p:extLst>
  </p:cSld>
  <p:clrMapOvr>
    <a:masterClrMapping/>
  </p:clrMapOvr>
</p:sld>
</file>

<file path=ppt/theme/theme1.xml><?xml version="1.0" encoding="utf-8"?>
<a:theme xmlns:a="http://schemas.openxmlformats.org/drawingml/2006/main" name="Espectro">
  <a:themeElements>
    <a:clrScheme name="Espectro">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Espectro">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Espectro">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Espectro.thmx</Template>
  <TotalTime>123</TotalTime>
  <Words>1645</Words>
  <Application>Microsoft Macintosh PowerPoint</Application>
  <PresentationFormat>Presentación en pantalla (4:3)</PresentationFormat>
  <Paragraphs>84</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Espectro</vt:lpstr>
      <vt:lpstr>La obra de la iglesia</vt:lpstr>
      <vt:lpstr>Presentación de PowerPoint</vt:lpstr>
      <vt:lpstr>Presentación de PowerPoint</vt:lpstr>
      <vt:lpstr>La gran comisión</vt:lpstr>
      <vt:lpstr>La gran comisión</vt:lpstr>
      <vt:lpstr>La gran comisión</vt:lpstr>
      <vt:lpstr>La gran comisión</vt:lpstr>
      <vt:lpstr>La gran comisión</vt:lpstr>
      <vt:lpstr>La gran comisión</vt:lpstr>
      <vt:lpstr>La gran comisión</vt:lpstr>
      <vt:lpstr>Embajadores del cielo</vt:lpstr>
      <vt:lpstr>Embajadores del cielo</vt:lpstr>
      <vt:lpstr>Embajadores del cielo</vt:lpstr>
      <vt:lpstr>Se necesita preparación</vt:lpstr>
      <vt:lpstr>Se necesita preparación</vt:lpstr>
      <vt:lpstr>Se necesita preparación</vt:lpstr>
      <vt:lpstr>Responsabilidades de la iglesia </vt:lpstr>
      <vt:lpstr>Responsabilidades de la iglesia </vt:lpstr>
      <vt:lpstr>Responsabilidades de la iglesia </vt:lpstr>
      <vt:lpstr>Responsabilidades de la iglesia </vt:lpstr>
      <vt:lpstr>Responsabilidades de la iglesia </vt:lpstr>
      <vt:lpstr>Responsabilidades de la iglesia  </vt:lpstr>
      <vt:lpstr>Responsabilidades de la iglesia  </vt:lpstr>
      <vt:lpstr>Las recompensas</vt:lpstr>
      <vt:lpstr>Las recompensas</vt:lpstr>
      <vt:lpstr>Que los caminos de Dios sean vuestros caminos</vt:lpstr>
      <vt:lpstr>Que los caminos de Dios sean vuestros caminos </vt:lpstr>
      <vt:lpstr>Que los caminos de Dios sean vuestros caminos </vt:lpstr>
      <vt:lpstr>Que los caminos de Dios sean vuestros caminos </vt:lpstr>
      <vt:lpstr>Que los caminos de Dios sean vuestros caminos </vt:lpstr>
    </vt:vector>
  </TitlesOfParts>
  <Company>NIVARDO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obra de la iglesia</dc:title>
  <dc:creator>Nivardo López</dc:creator>
  <cp:lastModifiedBy>Nivardo López</cp:lastModifiedBy>
  <cp:revision>16</cp:revision>
  <dcterms:created xsi:type="dcterms:W3CDTF">2017-09-05T21:29:50Z</dcterms:created>
  <dcterms:modified xsi:type="dcterms:W3CDTF">2017-09-26T23:13:50Z</dcterms:modified>
</cp:coreProperties>
</file>