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5" r:id="rId19"/>
    <p:sldId id="274" r:id="rId20"/>
    <p:sldId id="276" r:id="rId21"/>
    <p:sldId id="278" r:id="rId22"/>
    <p:sldId id="279" r:id="rId23"/>
    <p:sldId id="280" r:id="rId24"/>
    <p:sldId id="277"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9"/>
    <p:restoredTop sz="94777"/>
  </p:normalViewPr>
  <p:slideViewPr>
    <p:cSldViewPr snapToGrid="0" snapToObjects="1">
      <p:cViewPr varScale="1">
        <p:scale>
          <a:sx n="104" d="100"/>
          <a:sy n="104" d="100"/>
        </p:scale>
        <p:origin x="5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_tradnl" smtClean="0"/>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12/12/17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12/12/17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12/12/17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es-ES_tradnl" smtClean="0"/>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_tradnl" smtClean="0"/>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12/12/17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_tradnl" smtClean="0"/>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12/12/17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12/12/17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_tradnl" dirty="0"/>
              <a:t>Los ritos en la casa de Dios</a:t>
            </a:r>
          </a:p>
        </p:txBody>
      </p:sp>
      <p:sp>
        <p:nvSpPr>
          <p:cNvPr id="3" name="Subtítulo 2"/>
          <p:cNvSpPr>
            <a:spLocks noGrp="1"/>
          </p:cNvSpPr>
          <p:nvPr>
            <p:ph type="subTitle" idx="1"/>
          </p:nvPr>
        </p:nvSpPr>
        <p:spPr>
          <a:xfrm>
            <a:off x="963828" y="4352544"/>
            <a:ext cx="10392032" cy="1239894"/>
          </a:xfrm>
        </p:spPr>
        <p:txBody>
          <a:bodyPr>
            <a:noAutofit/>
          </a:bodyPr>
          <a:lstStyle/>
          <a:p>
            <a:pPr algn="l"/>
            <a:r>
              <a:rPr lang="es-ES_tradnl" sz="3200" dirty="0">
                <a:solidFill>
                  <a:schemeClr val="bg1"/>
                </a:solidFill>
              </a:rPr>
              <a:t>Porque el que se enaltece será humillado, y el que se humilla será enaltecido. </a:t>
            </a:r>
            <a:r>
              <a:rPr lang="es-ES_tradnl" sz="3200" dirty="0" smtClean="0">
                <a:solidFill>
                  <a:schemeClr val="bg1"/>
                </a:solidFill>
              </a:rPr>
              <a:t> </a:t>
            </a:r>
            <a:r>
              <a:rPr lang="es-ES_tradnl" dirty="0" smtClean="0">
                <a:solidFill>
                  <a:schemeClr val="bg1"/>
                </a:solidFill>
              </a:rPr>
              <a:t>Mateo 23:12.</a:t>
            </a:r>
            <a:endParaRPr lang="es-ES_tradnl" dirty="0">
              <a:solidFill>
                <a:schemeClr val="bg1"/>
              </a:solidFill>
            </a:endParaRPr>
          </a:p>
        </p:txBody>
      </p:sp>
    </p:spTree>
    <p:extLst>
      <p:ext uri="{BB962C8B-B14F-4D97-AF65-F5344CB8AC3E}">
        <p14:creationId xmlns:p14="http://schemas.microsoft.com/office/powerpoint/2010/main" val="1134456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248034"/>
            <a:ext cx="11343502" cy="4114799"/>
          </a:xfrm>
        </p:spPr>
        <p:txBody>
          <a:bodyPr>
            <a:noAutofit/>
          </a:bodyPr>
          <a:lstStyle/>
          <a:p>
            <a:r>
              <a:rPr lang="es-ES_tradnl" sz="5400" dirty="0"/>
              <a:t>7. </a:t>
            </a:r>
            <a:r>
              <a:rPr lang="es-ES_tradnl" sz="5400" dirty="0" smtClean="0"/>
              <a:t>¿Qué </a:t>
            </a:r>
            <a:r>
              <a:rPr lang="es-ES_tradnl" sz="5400" dirty="0"/>
              <a:t>desea hacer Jesús </a:t>
            </a:r>
            <a:r>
              <a:rPr lang="es-ES_tradnl" sz="5400" dirty="0" smtClean="0"/>
              <a:t>todavía</a:t>
            </a:r>
            <a:r>
              <a:rPr lang="es-ES_tradnl" sz="5400" dirty="0"/>
              <a:t>? </a:t>
            </a:r>
            <a:endParaRPr lang="es-ES_tradnl" sz="5400" dirty="0"/>
          </a:p>
          <a:p>
            <a:pPr marL="0" indent="0">
              <a:buNone/>
            </a:pPr>
            <a:r>
              <a:rPr lang="es-ES_tradnl" sz="5400" dirty="0" smtClean="0"/>
              <a:t>“El </a:t>
            </a:r>
            <a:r>
              <a:rPr lang="es-ES_tradnl" sz="5400" dirty="0"/>
              <a:t>que lavó los pies de Judas, anhela lavar de cada corazón la mancha del </a:t>
            </a:r>
            <a:r>
              <a:rPr lang="es-ES_tradnl" sz="5400" dirty="0" smtClean="0"/>
              <a:t>pecado.</a:t>
            </a:r>
          </a:p>
          <a:p>
            <a:pPr marL="0" indent="0">
              <a:buNone/>
            </a:pPr>
            <a:r>
              <a:rPr lang="es-ES_tradnl" sz="4000" dirty="0" smtClean="0"/>
              <a:t>(El </a:t>
            </a:r>
            <a:r>
              <a:rPr lang="es-ES_tradnl" sz="4000" dirty="0"/>
              <a:t>Deseado de Todas las Gentes pág. </a:t>
            </a:r>
            <a:r>
              <a:rPr lang="es-ES_tradnl" sz="4000" dirty="0" smtClean="0"/>
              <a:t>613).</a:t>
            </a:r>
            <a:endParaRPr lang="es-ES_tradnl" sz="4000" dirty="0"/>
          </a:p>
          <a:p>
            <a:pPr marL="0" indent="0">
              <a:buNone/>
            </a:pPr>
            <a:endParaRPr lang="es-ES_tradnl" sz="5400" dirty="0"/>
          </a:p>
          <a:p>
            <a:pPr marL="0" indent="0">
              <a:buNone/>
            </a:pPr>
            <a:r>
              <a:rPr lang="es-ES_tradnl" sz="5400" dirty="0"/>
              <a:t> </a:t>
            </a:r>
          </a:p>
          <a:p>
            <a:endParaRPr lang="es-ES_tradnl" sz="5400" dirty="0" smtClean="0"/>
          </a:p>
          <a:p>
            <a:pPr marL="0" indent="0">
              <a:buNone/>
            </a:pPr>
            <a:r>
              <a:rPr lang="es-ES_tradnl" sz="5400" dirty="0" smtClean="0"/>
              <a:t>                                                                                             </a:t>
            </a:r>
            <a:endParaRPr lang="es-ES_tradnl" sz="4000" dirty="0"/>
          </a:p>
        </p:txBody>
      </p:sp>
    </p:spTree>
    <p:extLst>
      <p:ext uri="{BB962C8B-B14F-4D97-AF65-F5344CB8AC3E}">
        <p14:creationId xmlns:p14="http://schemas.microsoft.com/office/powerpoint/2010/main" val="1887319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964729"/>
            <a:ext cx="11343502" cy="4114799"/>
          </a:xfrm>
        </p:spPr>
        <p:txBody>
          <a:bodyPr>
            <a:noAutofit/>
          </a:bodyPr>
          <a:lstStyle/>
          <a:p>
            <a:r>
              <a:rPr lang="es-ES_tradnl" sz="5400" dirty="0"/>
              <a:t>8. </a:t>
            </a:r>
            <a:r>
              <a:rPr lang="es-ES_tradnl" sz="5400" dirty="0"/>
              <a:t>¿</a:t>
            </a:r>
            <a:r>
              <a:rPr lang="es-ES_tradnl" sz="5400" dirty="0" smtClean="0"/>
              <a:t>Con </a:t>
            </a:r>
            <a:r>
              <a:rPr lang="es-ES_tradnl" sz="5400" dirty="0"/>
              <a:t>qué palabras hizo </a:t>
            </a:r>
            <a:r>
              <a:rPr lang="es-ES_tradnl" sz="5400" dirty="0" smtClean="0"/>
              <a:t>Cristo </a:t>
            </a:r>
            <a:r>
              <a:rPr lang="es-ES_tradnl" sz="5400" dirty="0"/>
              <a:t>de este acto un rito de la </a:t>
            </a:r>
            <a:r>
              <a:rPr lang="es-ES_tradnl" sz="5400" dirty="0" smtClean="0"/>
              <a:t>iglesia?</a:t>
            </a:r>
          </a:p>
          <a:p>
            <a:pPr marL="0" indent="0">
              <a:buNone/>
            </a:pPr>
            <a:r>
              <a:rPr lang="es-ES_tradnl" sz="5400" dirty="0" smtClean="0"/>
              <a:t> </a:t>
            </a:r>
            <a:r>
              <a:rPr lang="es-ES_tradnl" sz="5400" dirty="0"/>
              <a:t>Juan 13: 12-16. </a:t>
            </a:r>
          </a:p>
          <a:p>
            <a:pPr marL="0" indent="0">
              <a:buNone/>
            </a:pPr>
            <a:endParaRPr lang="es-ES_tradnl" sz="5400" dirty="0"/>
          </a:p>
          <a:p>
            <a:pPr marL="0" indent="0">
              <a:buNone/>
            </a:pPr>
            <a:r>
              <a:rPr lang="es-ES_tradnl" sz="5400" dirty="0"/>
              <a:t> </a:t>
            </a:r>
          </a:p>
          <a:p>
            <a:endParaRPr lang="es-ES_tradnl" sz="5400" dirty="0" smtClean="0"/>
          </a:p>
          <a:p>
            <a:pPr marL="0" indent="0">
              <a:buNone/>
            </a:pPr>
            <a:r>
              <a:rPr lang="es-ES_tradnl" sz="5400" dirty="0" smtClean="0"/>
              <a:t>                                                                                             </a:t>
            </a:r>
            <a:endParaRPr lang="es-ES_tradnl" sz="4000" dirty="0"/>
          </a:p>
        </p:txBody>
      </p:sp>
    </p:spTree>
    <p:extLst>
      <p:ext uri="{BB962C8B-B14F-4D97-AF65-F5344CB8AC3E}">
        <p14:creationId xmlns:p14="http://schemas.microsoft.com/office/powerpoint/2010/main" val="23247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458100"/>
            <a:ext cx="11343502" cy="4114799"/>
          </a:xfrm>
        </p:spPr>
        <p:txBody>
          <a:bodyPr>
            <a:noAutofit/>
          </a:bodyPr>
          <a:lstStyle/>
          <a:p>
            <a:r>
              <a:rPr lang="es-ES_tradnl" sz="6600" dirty="0"/>
              <a:t>9. Qué traerá al sincero </a:t>
            </a:r>
            <a:r>
              <a:rPr lang="es-ES_tradnl" sz="6600" dirty="0" smtClean="0"/>
              <a:t>cristiano</a:t>
            </a:r>
            <a:r>
              <a:rPr lang="es-ES_tradnl" sz="6600" dirty="0"/>
              <a:t>, la celebración de este rito? </a:t>
            </a:r>
            <a:endParaRPr lang="es-ES_tradnl" sz="6600" dirty="0" smtClean="0"/>
          </a:p>
          <a:p>
            <a:pPr marL="0" indent="0">
              <a:buNone/>
            </a:pPr>
            <a:r>
              <a:rPr lang="es-ES_tradnl" sz="6600" dirty="0" smtClean="0"/>
              <a:t>Juan </a:t>
            </a:r>
            <a:r>
              <a:rPr lang="es-ES_tradnl" sz="6600" dirty="0"/>
              <a:t>13: 17</a:t>
            </a:r>
          </a:p>
          <a:p>
            <a:pPr marL="0" indent="0">
              <a:buNone/>
            </a:pPr>
            <a:r>
              <a:rPr lang="es-ES_tradnl" sz="6600" dirty="0"/>
              <a:t> </a:t>
            </a:r>
          </a:p>
          <a:p>
            <a:pPr marL="0" indent="0">
              <a:buNone/>
            </a:pPr>
            <a:endParaRPr lang="es-ES_tradnl" sz="6600" dirty="0"/>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359759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704335"/>
            <a:ext cx="11343502" cy="5115697"/>
          </a:xfrm>
        </p:spPr>
        <p:txBody>
          <a:bodyPr>
            <a:noAutofit/>
          </a:bodyPr>
          <a:lstStyle/>
          <a:p>
            <a:r>
              <a:rPr lang="es-ES_tradnl" sz="3200" dirty="0" smtClean="0"/>
              <a:t>"Para los que reciben el espíritu de este servicio, no puede nunca llegar a ser una mera ceremonia. Su constante lección será: "Servíos por amor los unos a los otros” (</a:t>
            </a:r>
            <a:r>
              <a:rPr lang="es-ES_tradnl" sz="3200" dirty="0" err="1" smtClean="0"/>
              <a:t>Gál</a:t>
            </a:r>
            <a:r>
              <a:rPr lang="es-ES_tradnl" sz="3200" dirty="0" smtClean="0"/>
              <a:t>. 5: 13)</a:t>
            </a:r>
            <a:r>
              <a:rPr lang="mr-IN" sz="3200" dirty="0" smtClean="0"/>
              <a:t>…</a:t>
            </a:r>
            <a:endParaRPr lang="es-ES" sz="3200" dirty="0" smtClean="0"/>
          </a:p>
          <a:p>
            <a:pPr marL="0" indent="0">
              <a:buNone/>
            </a:pPr>
            <a:r>
              <a:rPr lang="es-ES_tradnl" sz="3200" dirty="0" smtClean="0"/>
              <a:t> "Jesús, que era servido por todos, vino a ser siervo de todos.  Y        porque ministró a todos volverá a ser servido y honrado por todos. Y los que quieren participar de sus atributos, y con él compartir el gozo de ver almas redimidas, deben seguir su ejemplo de ministerio abnegado”. </a:t>
            </a:r>
          </a:p>
          <a:p>
            <a:pPr marL="0" indent="0">
              <a:buNone/>
            </a:pPr>
            <a:r>
              <a:rPr lang="es-ES_tradnl" sz="3200" dirty="0" smtClean="0"/>
              <a:t>(El Deseado de Todas las Gentes pág. 606, 607).</a:t>
            </a:r>
          </a:p>
          <a:p>
            <a:endParaRPr lang="es-ES_tradnl" sz="3200" dirty="0" smtClean="0"/>
          </a:p>
          <a:p>
            <a:pPr marL="0" indent="0">
              <a:buNone/>
            </a:pPr>
            <a:r>
              <a:rPr lang="es-ES_tradnl" sz="3200" dirty="0" smtClean="0"/>
              <a:t>                                                                                             </a:t>
            </a:r>
            <a:endParaRPr lang="es-ES_tradnl" sz="2000" dirty="0"/>
          </a:p>
        </p:txBody>
      </p:sp>
    </p:spTree>
    <p:extLst>
      <p:ext uri="{BB962C8B-B14F-4D97-AF65-F5344CB8AC3E}">
        <p14:creationId xmlns:p14="http://schemas.microsoft.com/office/powerpoint/2010/main" val="1736824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210964"/>
            <a:ext cx="11343502" cy="5115697"/>
          </a:xfrm>
        </p:spPr>
        <p:txBody>
          <a:bodyPr>
            <a:noAutofit/>
          </a:bodyPr>
          <a:lstStyle/>
          <a:p>
            <a:r>
              <a:rPr lang="es-ES_tradnl" sz="3200" dirty="0" smtClean="0"/>
              <a:t>"</a:t>
            </a:r>
            <a:r>
              <a:rPr lang="es-ES_tradnl" sz="3200" dirty="0"/>
              <a:t>Cristo se hallaba en el punto de transición entre dos sistemas y sus dos grandes fiestas </a:t>
            </a:r>
            <a:r>
              <a:rPr lang="es-ES_tradnl" sz="3200" dirty="0" smtClean="0"/>
              <a:t>respectivas</a:t>
            </a:r>
            <a:r>
              <a:rPr lang="es-ES_tradnl" sz="3200" dirty="0"/>
              <a:t>. El, el Cordero inmaculado de Dios, estaba por presentarse como ofrenda por el pecado, y así acabaría con el sistema de </a:t>
            </a:r>
            <a:r>
              <a:rPr lang="es-ES_tradnl" sz="3200" dirty="0" smtClean="0"/>
              <a:t>figuras </a:t>
            </a:r>
            <a:r>
              <a:rPr lang="es-ES_tradnl" sz="3200" dirty="0"/>
              <a:t>y ceremonias que durante cuatro mil años había anunciado su muerte. Mientras </a:t>
            </a:r>
            <a:r>
              <a:rPr lang="es-ES_tradnl" sz="3200" dirty="0" smtClean="0"/>
              <a:t>comía </a:t>
            </a:r>
            <a:r>
              <a:rPr lang="es-ES_tradnl" sz="3200" dirty="0"/>
              <a:t>la Pascua con sus discípulos, </a:t>
            </a:r>
            <a:r>
              <a:rPr lang="es-ES_tradnl" sz="3200" dirty="0" smtClean="0"/>
              <a:t>instituyó </a:t>
            </a:r>
            <a:r>
              <a:rPr lang="es-ES_tradnl" sz="3200" dirty="0"/>
              <a:t>en su lugar el rito que había de conmemorar su gran sacrificio. La fiesta nacional de los </a:t>
            </a:r>
            <a:r>
              <a:rPr lang="es-ES_tradnl" sz="3200" dirty="0" smtClean="0"/>
              <a:t>judíos </a:t>
            </a:r>
            <a:r>
              <a:rPr lang="es-ES_tradnl" sz="3200" dirty="0"/>
              <a:t>iba a desaparecer para siempre. </a:t>
            </a:r>
            <a:r>
              <a:rPr lang="es-ES_tradnl" sz="3200" dirty="0" smtClean="0"/>
              <a:t>El </a:t>
            </a:r>
            <a:r>
              <a:rPr lang="es-ES_tradnl" sz="3200" dirty="0"/>
              <a:t>servicio que Cristo establecía había de ser observado por sus discípulos en todos los países y a través de todos los </a:t>
            </a:r>
            <a:r>
              <a:rPr lang="es-ES_tradnl" sz="3200" dirty="0" smtClean="0"/>
              <a:t>siglos”. </a:t>
            </a:r>
            <a:r>
              <a:rPr lang="es-ES_tradnl" sz="2800" dirty="0" smtClean="0"/>
              <a:t>(</a:t>
            </a:r>
            <a:r>
              <a:rPr lang="es-ES_tradnl" sz="2800" dirty="0"/>
              <a:t>El Deseado de Todas las Gentes pág. 606, </a:t>
            </a:r>
            <a:r>
              <a:rPr lang="es-ES_tradnl" sz="2800" dirty="0" smtClean="0"/>
              <a:t>608).</a:t>
            </a:r>
            <a:endParaRPr lang="es-ES_tradnl" sz="2800" dirty="0"/>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494270" y="272712"/>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2128578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668168"/>
            <a:ext cx="11343502" cy="4139512"/>
          </a:xfrm>
        </p:spPr>
        <p:txBody>
          <a:bodyPr>
            <a:noAutofit/>
          </a:bodyPr>
          <a:lstStyle/>
          <a:p>
            <a:r>
              <a:rPr lang="es-ES_tradnl" sz="6000" dirty="0" smtClean="0"/>
              <a:t>10. </a:t>
            </a:r>
            <a:r>
              <a:rPr lang="es-ES_tradnl" sz="6000" dirty="0"/>
              <a:t>Con qué propósito se </a:t>
            </a:r>
            <a:r>
              <a:rPr lang="es-ES_tradnl" sz="6000" dirty="0" smtClean="0"/>
              <a:t>habían </a:t>
            </a:r>
            <a:r>
              <a:rPr lang="es-ES_tradnl" sz="6000" dirty="0"/>
              <a:t>reunido Jesús y sus </a:t>
            </a:r>
            <a:r>
              <a:rPr lang="es-ES_tradnl" sz="6000" dirty="0" smtClean="0"/>
              <a:t>discípulos </a:t>
            </a:r>
            <a:r>
              <a:rPr lang="es-ES_tradnl" sz="6000" dirty="0"/>
              <a:t>en esta ocasión</a:t>
            </a:r>
            <a:r>
              <a:rPr lang="es-ES_tradnl" sz="6000" dirty="0" smtClean="0"/>
              <a:t>?</a:t>
            </a:r>
          </a:p>
          <a:p>
            <a:pPr marL="0" indent="0">
              <a:buNone/>
            </a:pPr>
            <a:r>
              <a:rPr lang="es-ES_tradnl" sz="6000" dirty="0"/>
              <a:t> </a:t>
            </a:r>
            <a:r>
              <a:rPr lang="es-ES_tradnl" sz="6000" dirty="0" err="1" smtClean="0"/>
              <a:t>Luc</a:t>
            </a:r>
            <a:r>
              <a:rPr lang="es-ES_tradnl" sz="6000" dirty="0"/>
              <a:t>. 22: 7, 8. </a:t>
            </a:r>
          </a:p>
          <a:p>
            <a:endParaRPr lang="es-ES_tradnl" sz="6000" dirty="0"/>
          </a:p>
          <a:p>
            <a:endParaRPr lang="es-ES_tradnl" sz="6000" dirty="0" smtClean="0"/>
          </a:p>
          <a:p>
            <a:pPr marL="0" indent="0">
              <a:buNone/>
            </a:pPr>
            <a:r>
              <a:rPr lang="es-ES_tradnl" sz="6000" dirty="0" smtClean="0"/>
              <a:t>                                                                                             </a:t>
            </a:r>
            <a:endParaRPr lang="es-ES_tradnl" sz="44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294375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668168"/>
            <a:ext cx="11343502" cy="4139512"/>
          </a:xfrm>
        </p:spPr>
        <p:txBody>
          <a:bodyPr>
            <a:noAutofit/>
          </a:bodyPr>
          <a:lstStyle/>
          <a:p>
            <a:r>
              <a:rPr lang="es-ES_tradnl" sz="6000" dirty="0" smtClean="0"/>
              <a:t>11. ¿Cómo </a:t>
            </a:r>
            <a:r>
              <a:rPr lang="es-ES_tradnl" sz="6000" dirty="0"/>
              <a:t>se les indicó a </a:t>
            </a:r>
            <a:r>
              <a:rPr lang="es-ES_tradnl" sz="6000" dirty="0" smtClean="0"/>
              <a:t>Pedro </a:t>
            </a:r>
            <a:r>
              <a:rPr lang="es-ES_tradnl" sz="6000" dirty="0"/>
              <a:t>y a Juan que encontrarían una pieza para esta última cena? </a:t>
            </a:r>
            <a:endParaRPr lang="es-ES_tradnl" sz="6000" dirty="0" smtClean="0"/>
          </a:p>
          <a:p>
            <a:pPr marL="0" indent="0">
              <a:buNone/>
            </a:pPr>
            <a:r>
              <a:rPr lang="es-ES_tradnl" sz="6000" dirty="0" smtClean="0"/>
              <a:t> </a:t>
            </a:r>
            <a:r>
              <a:rPr lang="es-ES_tradnl" sz="6000" dirty="0" err="1" smtClean="0"/>
              <a:t>Luc</a:t>
            </a:r>
            <a:r>
              <a:rPr lang="es-ES_tradnl" sz="6000" dirty="0"/>
              <a:t>. 22: </a:t>
            </a:r>
            <a:r>
              <a:rPr lang="es-ES_tradnl" sz="6000" dirty="0" smtClean="0"/>
              <a:t>9-13.</a:t>
            </a:r>
            <a:endParaRPr lang="es-ES_tradnl" sz="6000" dirty="0"/>
          </a:p>
          <a:p>
            <a:endParaRPr lang="es-ES_tradnl" sz="6000" dirty="0"/>
          </a:p>
          <a:p>
            <a:endParaRPr lang="es-ES_tradnl" sz="6000" dirty="0" smtClean="0"/>
          </a:p>
          <a:p>
            <a:pPr marL="0" indent="0">
              <a:buNone/>
            </a:pPr>
            <a:r>
              <a:rPr lang="es-ES_tradnl" sz="6000" dirty="0" smtClean="0"/>
              <a:t>                                                                                             </a:t>
            </a:r>
            <a:endParaRPr lang="es-ES_tradnl" sz="44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69734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2310722"/>
            <a:ext cx="11343502" cy="4139512"/>
          </a:xfrm>
        </p:spPr>
        <p:txBody>
          <a:bodyPr>
            <a:noAutofit/>
          </a:bodyPr>
          <a:lstStyle/>
          <a:p>
            <a:r>
              <a:rPr lang="es-ES_tradnl" sz="6000" dirty="0">
                <a:solidFill>
                  <a:srgbClr val="453630"/>
                </a:solidFill>
                <a:latin typeface="Helvetica Neue" charset="0"/>
              </a:rPr>
              <a:t>12. ¿Por qué esta Pascua sería de especial interés para Jesús? </a:t>
            </a:r>
            <a:r>
              <a:rPr lang="es-ES_tradnl" sz="6000" dirty="0" err="1">
                <a:solidFill>
                  <a:srgbClr val="453630"/>
                </a:solidFill>
                <a:latin typeface="Helvetica Neue" charset="0"/>
              </a:rPr>
              <a:t>Luc</a:t>
            </a:r>
            <a:r>
              <a:rPr lang="es-ES_tradnl" sz="6000" dirty="0">
                <a:solidFill>
                  <a:srgbClr val="453630"/>
                </a:solidFill>
                <a:latin typeface="Helvetica Neue" charset="0"/>
              </a:rPr>
              <a:t>. </a:t>
            </a:r>
            <a:r>
              <a:rPr lang="es-ES_tradnl" sz="6000" dirty="0" smtClean="0">
                <a:solidFill>
                  <a:srgbClr val="453630"/>
                </a:solidFill>
                <a:latin typeface="Helvetica Neue" charset="0"/>
              </a:rPr>
              <a:t>22: 15; </a:t>
            </a:r>
            <a:r>
              <a:rPr lang="es-ES_tradnl" sz="6000" dirty="0">
                <a:solidFill>
                  <a:srgbClr val="453630"/>
                </a:solidFill>
                <a:latin typeface="Helvetica Neue" charset="0"/>
              </a:rPr>
              <a:t>1 </a:t>
            </a:r>
            <a:r>
              <a:rPr lang="es-ES_tradnl" sz="6000" dirty="0" err="1">
                <a:solidFill>
                  <a:srgbClr val="453630"/>
                </a:solidFill>
                <a:latin typeface="Helvetica Neue" charset="0"/>
              </a:rPr>
              <a:t>Cor</a:t>
            </a:r>
            <a:r>
              <a:rPr lang="es-ES_tradnl" sz="6000" dirty="0">
                <a:solidFill>
                  <a:srgbClr val="453630"/>
                </a:solidFill>
                <a:latin typeface="Helvetica Neue" charset="0"/>
              </a:rPr>
              <a:t>. </a:t>
            </a:r>
            <a:r>
              <a:rPr lang="es-ES_tradnl" sz="6000" dirty="0" smtClean="0">
                <a:solidFill>
                  <a:srgbClr val="453630"/>
                </a:solidFill>
                <a:latin typeface="Helvetica Neue" charset="0"/>
              </a:rPr>
              <a:t>11: </a:t>
            </a:r>
            <a:r>
              <a:rPr lang="es-ES_tradnl" sz="6000" dirty="0">
                <a:solidFill>
                  <a:srgbClr val="453630"/>
                </a:solidFill>
                <a:latin typeface="Helvetica Neue" charset="0"/>
              </a:rPr>
              <a:t>23. </a:t>
            </a:r>
          </a:p>
          <a:p>
            <a:endParaRPr lang="es-ES_tradnl" sz="6000" dirty="0"/>
          </a:p>
          <a:p>
            <a:endParaRPr lang="es-ES_tradnl" sz="6000" dirty="0" smtClean="0"/>
          </a:p>
          <a:p>
            <a:pPr marL="0" indent="0">
              <a:buNone/>
            </a:pPr>
            <a:r>
              <a:rPr lang="es-ES_tradnl" sz="6000" dirty="0" smtClean="0"/>
              <a:t>                                                                                             </a:t>
            </a:r>
            <a:endParaRPr lang="es-ES_tradnl" sz="44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634759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865877"/>
            <a:ext cx="11343502" cy="4139512"/>
          </a:xfrm>
        </p:spPr>
        <p:txBody>
          <a:bodyPr>
            <a:noAutofit/>
          </a:bodyPr>
          <a:lstStyle/>
          <a:p>
            <a:r>
              <a:rPr lang="es-ES_tradnl" sz="6000" dirty="0">
                <a:solidFill>
                  <a:srgbClr val="453630"/>
                </a:solidFill>
                <a:latin typeface="Helvetica Neue" charset="0"/>
              </a:rPr>
              <a:t>13. Durante la cena de la </a:t>
            </a:r>
            <a:r>
              <a:rPr lang="es-ES_tradnl" sz="6000" dirty="0" smtClean="0">
                <a:solidFill>
                  <a:srgbClr val="453630"/>
                </a:solidFill>
                <a:latin typeface="Helvetica Neue" charset="0"/>
              </a:rPr>
              <a:t>Pascua ¿qué </a:t>
            </a:r>
            <a:r>
              <a:rPr lang="es-ES_tradnl" sz="6000" dirty="0">
                <a:solidFill>
                  <a:srgbClr val="453630"/>
                </a:solidFill>
                <a:latin typeface="Helvetica Neue" charset="0"/>
              </a:rPr>
              <a:t>rito de la iglesia </a:t>
            </a:r>
            <a:r>
              <a:rPr lang="es-ES_tradnl" sz="6000" dirty="0" smtClean="0">
                <a:solidFill>
                  <a:srgbClr val="453630"/>
                </a:solidFill>
                <a:latin typeface="Helvetica Neue" charset="0"/>
              </a:rPr>
              <a:t>cristiana </a:t>
            </a:r>
            <a:r>
              <a:rPr lang="es-ES_tradnl" sz="6000" dirty="0">
                <a:solidFill>
                  <a:srgbClr val="453630"/>
                </a:solidFill>
                <a:latin typeface="Helvetica Neue" charset="0"/>
              </a:rPr>
              <a:t>instituyó nuestro Salvador? </a:t>
            </a:r>
            <a:r>
              <a:rPr lang="es-ES_tradnl" sz="6000" dirty="0" err="1">
                <a:solidFill>
                  <a:srgbClr val="453630"/>
                </a:solidFill>
                <a:latin typeface="Helvetica Neue" charset="0"/>
              </a:rPr>
              <a:t>Luc</a:t>
            </a:r>
            <a:r>
              <a:rPr lang="es-ES_tradnl" sz="6000" dirty="0">
                <a:solidFill>
                  <a:srgbClr val="453630"/>
                </a:solidFill>
                <a:latin typeface="Helvetica Neue" charset="0"/>
              </a:rPr>
              <a:t>. 22: 19, 20. </a:t>
            </a:r>
          </a:p>
          <a:p>
            <a:r>
              <a:rPr lang="es-ES_tradnl" sz="6000" dirty="0">
                <a:solidFill>
                  <a:srgbClr val="453630"/>
                </a:solidFill>
                <a:latin typeface="Helvetica Neue" charset="0"/>
              </a:rPr>
              <a:t> </a:t>
            </a:r>
          </a:p>
          <a:p>
            <a:endParaRPr lang="es-ES_tradnl" sz="6000" dirty="0"/>
          </a:p>
          <a:p>
            <a:endParaRPr lang="es-ES_tradnl" sz="6000" dirty="0" smtClean="0"/>
          </a:p>
          <a:p>
            <a:pPr marL="0" indent="0">
              <a:buNone/>
            </a:pPr>
            <a:r>
              <a:rPr lang="es-ES_tradnl" sz="6000" dirty="0" smtClean="0"/>
              <a:t>                                                                                             </a:t>
            </a:r>
            <a:endParaRPr lang="es-ES_tradnl" sz="44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55881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94270" y="1482814"/>
            <a:ext cx="11343502" cy="5375186"/>
          </a:xfrm>
        </p:spPr>
        <p:txBody>
          <a:bodyPr>
            <a:noAutofit/>
          </a:bodyPr>
          <a:lstStyle/>
          <a:p>
            <a:r>
              <a:rPr lang="es-ES_tradnl" sz="3200" dirty="0"/>
              <a:t>"En armonía con el reposo que les había sido dado, el pueblo tomaba entonces la cena pascual en posición recostada. Se </a:t>
            </a:r>
            <a:r>
              <a:rPr lang="es-ES_tradnl" sz="3200" dirty="0" smtClean="0"/>
              <a:t>colocaban </a:t>
            </a:r>
            <a:r>
              <a:rPr lang="es-ES_tradnl" sz="3200" dirty="0"/>
              <a:t>canapés en derredor de la mesa, y los huéspedes descansaban en ellos, y apoyándose en el </a:t>
            </a:r>
            <a:r>
              <a:rPr lang="es-ES_tradnl" sz="3200" dirty="0" smtClean="0"/>
              <a:t>brazo </a:t>
            </a:r>
            <a:r>
              <a:rPr lang="es-ES_tradnl" sz="3200" dirty="0"/>
              <a:t>izquierdo, y teniendo la mano derecha libre para manejar la comida. En esta posición, un </a:t>
            </a:r>
            <a:r>
              <a:rPr lang="es-ES_tradnl" sz="3200" dirty="0" smtClean="0"/>
              <a:t>huésped </a:t>
            </a:r>
            <a:r>
              <a:rPr lang="es-ES_tradnl" sz="3200" dirty="0"/>
              <a:t>podía poner la cabeza sobre el pecho del que seguía en orden hacia </a:t>
            </a:r>
            <a:r>
              <a:rPr lang="es-ES_tradnl" sz="3200" dirty="0" smtClean="0"/>
              <a:t>arriba. </a:t>
            </a:r>
            <a:r>
              <a:rPr lang="es-ES_tradnl" sz="3200" dirty="0"/>
              <a:t>Y los pies, </a:t>
            </a:r>
            <a:r>
              <a:rPr lang="es-ES_tradnl" sz="3200" dirty="0" smtClean="0"/>
              <a:t>hallándose </a:t>
            </a:r>
            <a:r>
              <a:rPr lang="es-ES_tradnl" sz="3200" dirty="0"/>
              <a:t>al extremo exterior del </a:t>
            </a:r>
            <a:r>
              <a:rPr lang="es-ES_tradnl" sz="3200" dirty="0" smtClean="0"/>
              <a:t>canapé</a:t>
            </a:r>
            <a:r>
              <a:rPr lang="es-ES_tradnl" sz="3200" dirty="0"/>
              <a:t>, podían ser lavados por uno que pasase en derredor de la </a:t>
            </a:r>
            <a:r>
              <a:rPr lang="es-ES_tradnl" sz="3200" dirty="0" smtClean="0"/>
              <a:t>parte </a:t>
            </a:r>
            <a:r>
              <a:rPr lang="es-ES_tradnl" sz="3200" dirty="0"/>
              <a:t>exterior del círculo. </a:t>
            </a:r>
            <a:endParaRPr lang="es-ES_tradnl" sz="3200" dirty="0"/>
          </a:p>
          <a:p>
            <a:pPr marL="0" indent="0">
              <a:buNone/>
            </a:pPr>
            <a:r>
              <a:rPr lang="es-ES_tradnl" sz="3200" dirty="0" smtClean="0"/>
              <a:t>  (</a:t>
            </a:r>
            <a:r>
              <a:rPr lang="es-ES_tradnl" sz="3200" dirty="0"/>
              <a:t>El Deseado de Todas las Gentes pág. </a:t>
            </a:r>
            <a:r>
              <a:rPr lang="es-ES_tradnl" sz="3200" dirty="0" smtClean="0"/>
              <a:t>609).</a:t>
            </a:r>
            <a:endParaRPr lang="es-ES_tradnl" sz="3200" dirty="0"/>
          </a:p>
          <a:p>
            <a:endParaRPr lang="es-ES_tradnl" sz="3200" dirty="0">
              <a:solidFill>
                <a:srgbClr val="453630"/>
              </a:solidFill>
              <a:latin typeface="Helvetica Neue" charset="0"/>
            </a:endParaRPr>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6"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90900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4270" y="704335"/>
            <a:ext cx="11343502" cy="5115697"/>
          </a:xfrm>
        </p:spPr>
        <p:txBody>
          <a:bodyPr>
            <a:noAutofit/>
          </a:bodyPr>
          <a:lstStyle/>
          <a:p>
            <a:r>
              <a:rPr lang="es-ES_tradnl" sz="3600" dirty="0" smtClean="0"/>
              <a:t>“Jesús, el amado el Salvador</a:t>
            </a:r>
            <a:r>
              <a:rPr lang="es-ES_tradnl" sz="3600" dirty="0"/>
              <a:t>, ha </a:t>
            </a:r>
            <a:r>
              <a:rPr lang="es-ES_tradnl" sz="3600" dirty="0" smtClean="0"/>
              <a:t>dado a todos </a:t>
            </a:r>
            <a:r>
              <a:rPr lang="es-ES_tradnl" sz="3600" dirty="0"/>
              <a:t>notables lecciones de </a:t>
            </a:r>
            <a:r>
              <a:rPr lang="es-ES_tradnl" sz="3600" dirty="0" smtClean="0"/>
              <a:t>humildad</a:t>
            </a:r>
            <a:r>
              <a:rPr lang="mr-IN" sz="3600" dirty="0" smtClean="0"/>
              <a:t>…</a:t>
            </a:r>
            <a:r>
              <a:rPr lang="es-ES_tradnl" sz="3600" dirty="0" smtClean="0"/>
              <a:t> </a:t>
            </a:r>
            <a:r>
              <a:rPr lang="es-ES_tradnl" sz="3600" dirty="0"/>
              <a:t>En su humillación, cuando su obra en la tierra </a:t>
            </a:r>
            <a:r>
              <a:rPr lang="es-ES_tradnl" sz="3600" dirty="0" smtClean="0"/>
              <a:t>estaba </a:t>
            </a:r>
            <a:r>
              <a:rPr lang="es-ES_tradnl" sz="3600" dirty="0"/>
              <a:t>casi terminada y estaba por volver al trono de su Padre</a:t>
            </a:r>
            <a:r>
              <a:rPr lang="es-ES_tradnl" sz="3600" dirty="0" smtClean="0"/>
              <a:t>,</a:t>
            </a:r>
            <a:r>
              <a:rPr lang="mr-IN" sz="3600" dirty="0" smtClean="0"/>
              <a:t>…</a:t>
            </a:r>
            <a:r>
              <a:rPr lang="es-ES_tradnl" sz="3600" dirty="0" smtClean="0"/>
              <a:t> </a:t>
            </a:r>
            <a:r>
              <a:rPr lang="es-ES_tradnl" sz="3600" dirty="0"/>
              <a:t>entre las últimas lecciones que dio a sus discípulos hubo una sobre la importancia de la humildad. Mientras éstos contendían en cuan to a quién sería el mayor en el reino prometido se ciñó como siervo y lavó los pies de aquellos que le llamaban Señor y </a:t>
            </a:r>
            <a:r>
              <a:rPr lang="es-ES_tradnl" sz="3600" dirty="0" smtClean="0"/>
              <a:t>Maestro.</a:t>
            </a:r>
          </a:p>
          <a:p>
            <a:pPr marL="0" indent="0">
              <a:buNone/>
            </a:pPr>
            <a:r>
              <a:rPr lang="es-ES_tradnl" sz="3600" dirty="0"/>
              <a:t> </a:t>
            </a:r>
            <a:r>
              <a:rPr lang="es-ES_tradnl" sz="3600" dirty="0" smtClean="0"/>
              <a:t>                       (Joyas </a:t>
            </a:r>
            <a:r>
              <a:rPr lang="es-ES_tradnl" sz="3600" dirty="0"/>
              <a:t>de los Testimonios, tomo 1, pág. 517) </a:t>
            </a:r>
          </a:p>
          <a:p>
            <a:endParaRPr lang="es-ES_tradnl" sz="3600" dirty="0" smtClean="0"/>
          </a:p>
          <a:p>
            <a:pPr marL="0" indent="0">
              <a:buNone/>
            </a:pPr>
            <a:r>
              <a:rPr lang="es-ES_tradnl" sz="3600" dirty="0" smtClean="0"/>
              <a:t>                                                                                             </a:t>
            </a:r>
            <a:endParaRPr lang="es-ES_tradnl" sz="2400" dirty="0"/>
          </a:p>
        </p:txBody>
      </p:sp>
    </p:spTree>
    <p:extLst>
      <p:ext uri="{BB962C8B-B14F-4D97-AF65-F5344CB8AC3E}">
        <p14:creationId xmlns:p14="http://schemas.microsoft.com/office/powerpoint/2010/main" val="58574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482814"/>
            <a:ext cx="11343502" cy="5375186"/>
          </a:xfrm>
        </p:spPr>
        <p:txBody>
          <a:bodyPr>
            <a:noAutofit/>
          </a:bodyPr>
          <a:lstStyle/>
          <a:p>
            <a:r>
              <a:rPr lang="es-ES_tradnl" sz="3200" dirty="0"/>
              <a:t>Cristo estaba todavía en la mesa en la cual se había servido la cena pascual. Delante de él </a:t>
            </a:r>
            <a:r>
              <a:rPr lang="es-ES_tradnl" sz="3200" dirty="0" smtClean="0"/>
              <a:t>estaban </a:t>
            </a:r>
            <a:r>
              <a:rPr lang="es-ES_tradnl" sz="3200" dirty="0"/>
              <a:t>los panes sin levadura que se usaban en ocasión de la </a:t>
            </a:r>
            <a:r>
              <a:rPr lang="es-ES_tradnl" sz="3200" dirty="0" smtClean="0"/>
              <a:t>Pascua</a:t>
            </a:r>
            <a:r>
              <a:rPr lang="es-ES_tradnl" sz="3200" dirty="0"/>
              <a:t>. El vino de la Pascua, </a:t>
            </a:r>
            <a:r>
              <a:rPr lang="es-ES_tradnl" sz="3200" dirty="0" smtClean="0"/>
              <a:t>exento </a:t>
            </a:r>
            <a:r>
              <a:rPr lang="es-ES_tradnl" sz="3200" dirty="0"/>
              <a:t>de toda fermentación, estaba sobre la mesa. Estos emblemas empleó Cristo para representar su propio sacrificio sin mácula. </a:t>
            </a:r>
            <a:r>
              <a:rPr lang="es-ES_tradnl" sz="3200" dirty="0" smtClean="0"/>
              <a:t>Nada </a:t>
            </a:r>
            <a:r>
              <a:rPr lang="es-ES_tradnl" sz="3200" dirty="0"/>
              <a:t>que fuese corrompido por </a:t>
            </a:r>
            <a:r>
              <a:rPr lang="es-ES_tradnl" sz="3200" dirty="0" smtClean="0"/>
              <a:t>la fermentación, símbolo de pecado y muerte, podía representar al “Cordero sin mancha y sin contaminación”. 1 Pedro 1:19.</a:t>
            </a:r>
          </a:p>
          <a:p>
            <a:r>
              <a:rPr lang="es-ES_tradnl" sz="3200" dirty="0"/>
              <a:t> </a:t>
            </a:r>
            <a:r>
              <a:rPr lang="es-ES_tradnl" sz="3200" dirty="0"/>
              <a:t>(El Deseado de Todas las Gentes pág. 609).</a:t>
            </a:r>
          </a:p>
          <a:p>
            <a:endParaRPr lang="es-ES_tradnl" sz="3200" dirty="0"/>
          </a:p>
          <a:p>
            <a:endParaRPr lang="es-ES_tradnl" sz="3200" dirty="0">
              <a:solidFill>
                <a:srgbClr val="453630"/>
              </a:solidFill>
              <a:latin typeface="Helvetica Neue" charset="0"/>
            </a:endParaRPr>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55994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2310722"/>
            <a:ext cx="11343502" cy="4139512"/>
          </a:xfrm>
        </p:spPr>
        <p:txBody>
          <a:bodyPr>
            <a:noAutofit/>
          </a:bodyPr>
          <a:lstStyle/>
          <a:p>
            <a:r>
              <a:rPr lang="es-ES_tradnl" sz="6600" dirty="0">
                <a:solidFill>
                  <a:srgbClr val="453630"/>
                </a:solidFill>
                <a:latin typeface="Helvetica Neue" charset="0"/>
              </a:rPr>
              <a:t>14. Qué representan el pan y el vino? </a:t>
            </a:r>
            <a:endParaRPr lang="es-ES_tradnl" sz="6600" dirty="0" smtClean="0">
              <a:solidFill>
                <a:srgbClr val="453630"/>
              </a:solidFill>
              <a:latin typeface="Helvetica Neue" charset="0"/>
            </a:endParaRPr>
          </a:p>
          <a:p>
            <a:pPr marL="0" indent="0">
              <a:buNone/>
            </a:pPr>
            <a:r>
              <a:rPr lang="es-ES_tradnl" sz="6600" dirty="0" smtClean="0">
                <a:solidFill>
                  <a:srgbClr val="453630"/>
                </a:solidFill>
                <a:latin typeface="Helvetica Neue" charset="0"/>
              </a:rPr>
              <a:t>Mat</a:t>
            </a:r>
            <a:r>
              <a:rPr lang="es-ES_tradnl" sz="6600" dirty="0">
                <a:solidFill>
                  <a:srgbClr val="453630"/>
                </a:solidFill>
                <a:latin typeface="Helvetica Neue" charset="0"/>
              </a:rPr>
              <a:t>. 26: 26, 28. </a:t>
            </a:r>
          </a:p>
          <a:p>
            <a:endParaRPr lang="es-ES_tradnl" sz="6600" dirty="0"/>
          </a:p>
          <a:p>
            <a:endParaRPr lang="es-ES_tradnl" sz="6600" dirty="0" smtClean="0"/>
          </a:p>
          <a:p>
            <a:pPr marL="0" indent="0">
              <a:buNone/>
            </a:pPr>
            <a:r>
              <a:rPr lang="es-ES_tradnl" sz="6600" dirty="0" smtClean="0"/>
              <a:t>                                                                                             </a:t>
            </a:r>
            <a:endParaRPr lang="es-ES_tradnl" sz="48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26694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2310722"/>
            <a:ext cx="11343502" cy="4139512"/>
          </a:xfrm>
        </p:spPr>
        <p:txBody>
          <a:bodyPr>
            <a:noAutofit/>
          </a:bodyPr>
          <a:lstStyle/>
          <a:p>
            <a:r>
              <a:rPr lang="es-ES_tradnl" sz="6600" dirty="0"/>
              <a:t>15. Qué conmemora este rito? </a:t>
            </a:r>
            <a:r>
              <a:rPr lang="es-ES_tradnl" sz="6600" dirty="0" smtClean="0"/>
              <a:t>     </a:t>
            </a:r>
          </a:p>
          <a:p>
            <a:pPr marL="0" indent="0">
              <a:buNone/>
            </a:pPr>
            <a:r>
              <a:rPr lang="es-ES_tradnl" sz="6600" dirty="0"/>
              <a:t>  </a:t>
            </a:r>
            <a:r>
              <a:rPr lang="es-ES_tradnl" sz="6600" dirty="0" smtClean="0"/>
              <a:t>1 </a:t>
            </a:r>
            <a:r>
              <a:rPr lang="es-ES_tradnl" sz="6600" dirty="0" err="1"/>
              <a:t>Cor</a:t>
            </a:r>
            <a:r>
              <a:rPr lang="es-ES_tradnl" sz="6600" dirty="0"/>
              <a:t>. 11: 26. </a:t>
            </a:r>
          </a:p>
          <a:p>
            <a:endParaRPr lang="es-ES_tradnl" sz="6600" dirty="0"/>
          </a:p>
          <a:p>
            <a:endParaRPr lang="es-ES_tradnl" sz="6600" dirty="0" smtClean="0"/>
          </a:p>
          <a:p>
            <a:pPr marL="0" indent="0">
              <a:buNone/>
            </a:pPr>
            <a:r>
              <a:rPr lang="es-ES_tradnl" sz="6600" dirty="0" smtClean="0"/>
              <a:t>                                                                                             </a:t>
            </a:r>
            <a:endParaRPr lang="es-ES_tradnl" sz="4800" dirty="0"/>
          </a:p>
        </p:txBody>
      </p:sp>
      <p:sp>
        <p:nvSpPr>
          <p:cNvPr id="5" name="Título 1"/>
          <p:cNvSpPr>
            <a:spLocks noGrp="1"/>
          </p:cNvSpPr>
          <p:nvPr>
            <p:ph type="title"/>
          </p:nvPr>
        </p:nvSpPr>
        <p:spPr>
          <a:xfrm>
            <a:off x="518984" y="618708"/>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610626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482814"/>
            <a:ext cx="11343502" cy="5375186"/>
          </a:xfrm>
        </p:spPr>
        <p:txBody>
          <a:bodyPr>
            <a:noAutofit/>
          </a:bodyPr>
          <a:lstStyle/>
          <a:p>
            <a:r>
              <a:rPr lang="es-ES_tradnl" sz="3200" dirty="0"/>
              <a:t>"Cristo instituyó este rito para que hablase a nuestros sentidos del amor de Dios expresado en nuestro favor. No puede haber unión entre nuestras almas y Dios excepto por Cristo. La unión y el amor entre hermanos deben ser cimentados y hechos eternos por el amor de Jesús. Y nada menos que la muerte de Cristo podía </a:t>
            </a:r>
            <a:r>
              <a:rPr lang="es-ES_tradnl" sz="3200" dirty="0" smtClean="0"/>
              <a:t>hacer </a:t>
            </a:r>
            <a:r>
              <a:rPr lang="es-ES_tradnl" sz="3200" dirty="0"/>
              <a:t>eficaz para nosotros este amor. Es únicamente por causa de su muerte por lo que nosotros </a:t>
            </a:r>
            <a:r>
              <a:rPr lang="es-ES_tradnl" sz="3200" dirty="0" smtClean="0"/>
              <a:t>podemos </a:t>
            </a:r>
            <a:r>
              <a:rPr lang="es-ES_tradnl" sz="3200" dirty="0"/>
              <a:t>considerar con gozo su </a:t>
            </a:r>
            <a:r>
              <a:rPr lang="es-ES_tradnl" sz="3200" dirty="0" smtClean="0"/>
              <a:t>segunda </a:t>
            </a:r>
            <a:r>
              <a:rPr lang="es-ES_tradnl" sz="3200" dirty="0"/>
              <a:t>venida. </a:t>
            </a:r>
            <a:r>
              <a:rPr lang="es-ES_tradnl" sz="3200" i="1" dirty="0"/>
              <a:t>Su sacrificio es el centro de nuestra esperanza.</a:t>
            </a:r>
            <a:r>
              <a:rPr lang="es-ES_tradnl" sz="3200" dirty="0"/>
              <a:t> </a:t>
            </a:r>
            <a:r>
              <a:rPr lang="es-ES_tradnl" sz="3200" i="1" dirty="0"/>
              <a:t>En él debemos fijar nuestra </a:t>
            </a:r>
            <a:r>
              <a:rPr lang="es-ES_tradnl" sz="3200" i="1" dirty="0" smtClean="0"/>
              <a:t>fe”</a:t>
            </a:r>
            <a:r>
              <a:rPr lang="es-ES_tradnl" sz="3200" dirty="0" smtClean="0"/>
              <a:t>.</a:t>
            </a:r>
          </a:p>
          <a:p>
            <a:pPr marL="0" indent="0">
              <a:buNone/>
            </a:pPr>
            <a:r>
              <a:rPr lang="es-ES_tradnl" sz="3200" dirty="0"/>
              <a:t> </a:t>
            </a:r>
            <a:r>
              <a:rPr lang="es-ES_tradnl" sz="3200" dirty="0" smtClean="0"/>
              <a:t> </a:t>
            </a:r>
            <a:r>
              <a:rPr lang="es-ES_tradnl" sz="3200" dirty="0"/>
              <a:t> </a:t>
            </a:r>
            <a:r>
              <a:rPr lang="es-ES_tradnl" sz="3200" dirty="0"/>
              <a:t>(El Deseado de Todas las Gentes pág. </a:t>
            </a:r>
            <a:r>
              <a:rPr lang="es-ES_tradnl" sz="3200" dirty="0" smtClean="0"/>
              <a:t>614, 615).</a:t>
            </a:r>
            <a:endParaRPr lang="es-ES_tradnl" sz="3200" dirty="0"/>
          </a:p>
          <a:p>
            <a:endParaRPr lang="es-ES_tradnl" sz="3200" dirty="0"/>
          </a:p>
          <a:p>
            <a:endParaRPr lang="es-ES_tradnl" sz="3200" dirty="0">
              <a:solidFill>
                <a:srgbClr val="453630"/>
              </a:solidFill>
              <a:latin typeface="Helvetica Neue" charset="0"/>
            </a:endParaRPr>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143862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94270" y="2310722"/>
            <a:ext cx="11343502" cy="4139512"/>
          </a:xfrm>
        </p:spPr>
        <p:txBody>
          <a:bodyPr>
            <a:noAutofit/>
          </a:bodyPr>
          <a:lstStyle/>
          <a:p>
            <a:r>
              <a:rPr lang="es-ES_tradnl" sz="3200" dirty="0"/>
              <a:t>16. En este servicio </a:t>
            </a:r>
            <a:r>
              <a:rPr lang="es-ES_tradnl" sz="3200" dirty="0" smtClean="0"/>
              <a:t>a quién ministra </a:t>
            </a:r>
            <a:r>
              <a:rPr lang="es-ES_tradnl" sz="3200" dirty="0"/>
              <a:t>a los presentes</a:t>
            </a:r>
            <a:r>
              <a:rPr lang="es-ES_tradnl" sz="3200" dirty="0" smtClean="0"/>
              <a:t>?.</a:t>
            </a:r>
          </a:p>
          <a:p>
            <a:pPr marL="0" indent="0">
              <a:buNone/>
            </a:pPr>
            <a:r>
              <a:rPr lang="es-ES_tradnl" sz="3200" dirty="0"/>
              <a:t>  "Nadie debe excluirse de la </a:t>
            </a:r>
            <a:r>
              <a:rPr lang="es-ES_tradnl" sz="3200" dirty="0" smtClean="0"/>
              <a:t>comunión </a:t>
            </a:r>
            <a:r>
              <a:rPr lang="es-ES_tradnl" sz="3200" dirty="0"/>
              <a:t>porque esté presente </a:t>
            </a:r>
            <a:r>
              <a:rPr lang="es-ES_tradnl" sz="3200" dirty="0" smtClean="0"/>
              <a:t>alguna </a:t>
            </a:r>
            <a:r>
              <a:rPr lang="es-ES_tradnl" sz="3200" dirty="0"/>
              <a:t>persona </a:t>
            </a:r>
            <a:r>
              <a:rPr lang="es-ES_tradnl" sz="3200" dirty="0" smtClean="0"/>
              <a:t>indigna</a:t>
            </a:r>
            <a:r>
              <a:rPr lang="mr-IN" sz="3200" dirty="0" smtClean="0"/>
              <a:t>…</a:t>
            </a:r>
            <a:r>
              <a:rPr lang="es-ES_tradnl" sz="3200" dirty="0" smtClean="0"/>
              <a:t> Corazones </a:t>
            </a:r>
            <a:r>
              <a:rPr lang="es-ES_tradnl" sz="3200" dirty="0"/>
              <a:t>y manos indignos pueden administrar el rito sin embargo Cristo está allí para ministrar a </a:t>
            </a:r>
            <a:r>
              <a:rPr lang="es-ES_tradnl" sz="3200" dirty="0" smtClean="0"/>
              <a:t>sus hijos</a:t>
            </a:r>
            <a:r>
              <a:rPr lang="mr-IN" sz="3200" dirty="0" smtClean="0"/>
              <a:t>…</a:t>
            </a:r>
            <a:r>
              <a:rPr lang="es-ES" sz="3200" dirty="0" smtClean="0"/>
              <a:t> </a:t>
            </a:r>
            <a:r>
              <a:rPr lang="es-ES_tradnl" sz="3200" dirty="0" smtClean="0"/>
              <a:t>Todos </a:t>
            </a:r>
            <a:r>
              <a:rPr lang="es-ES_tradnl" sz="3200" dirty="0"/>
              <a:t>los que </a:t>
            </a:r>
            <a:r>
              <a:rPr lang="es-ES_tradnl" sz="3200" dirty="0" smtClean="0"/>
              <a:t>descuidan estos </a:t>
            </a:r>
            <a:r>
              <a:rPr lang="es-ES_tradnl" sz="3200" dirty="0"/>
              <a:t>momentos de </a:t>
            </a:r>
            <a:r>
              <a:rPr lang="es-ES_tradnl" sz="3200" dirty="0" smtClean="0"/>
              <a:t>privilegio </a:t>
            </a:r>
            <a:r>
              <a:rPr lang="es-ES_tradnl" sz="3200" dirty="0"/>
              <a:t>divino sufrirán una </a:t>
            </a:r>
            <a:r>
              <a:rPr lang="es-ES_tradnl" sz="3200" dirty="0" smtClean="0"/>
              <a:t>pérdida”. </a:t>
            </a:r>
            <a:r>
              <a:rPr lang="es-ES_tradnl" sz="3200" dirty="0"/>
              <a:t> </a:t>
            </a:r>
            <a:endParaRPr lang="es-ES_tradnl" sz="3200" dirty="0" smtClean="0"/>
          </a:p>
          <a:p>
            <a:pPr marL="0" indent="0">
              <a:buNone/>
            </a:pPr>
            <a:r>
              <a:rPr lang="es-ES_tradnl" sz="3200" dirty="0" smtClean="0"/>
              <a:t>(</a:t>
            </a:r>
            <a:r>
              <a:rPr lang="es-ES_tradnl" sz="3200" dirty="0"/>
              <a:t>El Deseado de Todas las Gentes pág. </a:t>
            </a:r>
            <a:r>
              <a:rPr lang="es-ES_tradnl" sz="3200" dirty="0" smtClean="0"/>
              <a:t>613 ).</a:t>
            </a:r>
            <a:endParaRPr lang="es-ES_tradnl" sz="3200" dirty="0"/>
          </a:p>
          <a:p>
            <a:pPr marL="0" indent="0">
              <a:buNone/>
            </a:pPr>
            <a:endParaRPr lang="es-ES_tradnl" sz="3200" dirty="0"/>
          </a:p>
          <a:p>
            <a:endParaRPr lang="es-ES_tradnl" sz="3200" dirty="0"/>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6" name="Título 1"/>
          <p:cNvSpPr>
            <a:spLocks noGrp="1"/>
          </p:cNvSpPr>
          <p:nvPr>
            <p:ph type="title"/>
          </p:nvPr>
        </p:nvSpPr>
        <p:spPr>
          <a:xfrm>
            <a:off x="518984" y="618708"/>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20196534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2310722"/>
            <a:ext cx="11343502" cy="4139512"/>
          </a:xfrm>
        </p:spPr>
        <p:txBody>
          <a:bodyPr>
            <a:noAutofit/>
          </a:bodyPr>
          <a:lstStyle/>
          <a:p>
            <a:r>
              <a:rPr lang="es-ES_tradnl" sz="3200" dirty="0"/>
              <a:t>17 Podría alguno ser excluido de tomar parte? </a:t>
            </a:r>
            <a:endParaRPr lang="es-ES_tradnl" sz="3200" dirty="0" smtClean="0"/>
          </a:p>
          <a:p>
            <a:r>
              <a:rPr lang="es-ES_tradnl" sz="3200" dirty="0" smtClean="0"/>
              <a:t>"</a:t>
            </a:r>
            <a:r>
              <a:rPr lang="es-ES_tradnl" sz="3200" dirty="0"/>
              <a:t>Pueden entrar en el grupo personas que no son de todo </a:t>
            </a:r>
            <a:r>
              <a:rPr lang="es-ES_tradnl" sz="3200" dirty="0" smtClean="0"/>
              <a:t>corazón </a:t>
            </a:r>
            <a:r>
              <a:rPr lang="es-ES_tradnl" sz="3200" dirty="0"/>
              <a:t>siervos de la verdad y la santidad, pero que desean tomar parte en el rito. No debe </a:t>
            </a:r>
            <a:r>
              <a:rPr lang="es-ES_tradnl" sz="3200" dirty="0" smtClean="0"/>
              <a:t>prohibírseles</a:t>
            </a:r>
            <a:r>
              <a:rPr lang="es-ES_tradnl" sz="3200" dirty="0"/>
              <a:t>. Hay testigos que </a:t>
            </a:r>
            <a:r>
              <a:rPr lang="es-ES_tradnl" sz="3200" dirty="0" smtClean="0"/>
              <a:t>estuvieron </a:t>
            </a:r>
            <a:r>
              <a:rPr lang="es-ES_tradnl" sz="3200" dirty="0"/>
              <a:t>presentes cuando Jesús </a:t>
            </a:r>
            <a:r>
              <a:rPr lang="es-ES_tradnl" sz="3200" dirty="0" smtClean="0"/>
              <a:t>lavó </a:t>
            </a:r>
            <a:r>
              <a:rPr lang="es-ES_tradnl" sz="3200" dirty="0"/>
              <a:t>los pies de los discípulos y de Judas. Hay ojos más que </a:t>
            </a:r>
            <a:r>
              <a:rPr lang="es-ES_tradnl" sz="3200" dirty="0" smtClean="0"/>
              <a:t>humanos </a:t>
            </a:r>
            <a:r>
              <a:rPr lang="es-ES_tradnl" sz="3200" dirty="0"/>
              <a:t>que contemplan la </a:t>
            </a:r>
            <a:r>
              <a:rPr lang="es-ES_tradnl" sz="3200" dirty="0" smtClean="0"/>
              <a:t>escena”.</a:t>
            </a:r>
          </a:p>
          <a:p>
            <a:r>
              <a:rPr lang="es-ES_tradnl" sz="3200" dirty="0"/>
              <a:t>(El Deseado de Todas las Gentes pág. 613 ).</a:t>
            </a:r>
          </a:p>
          <a:p>
            <a:endParaRPr lang="es-ES_tradnl" sz="3200" dirty="0"/>
          </a:p>
          <a:p>
            <a:endParaRPr lang="es-ES_tradnl" sz="3200" dirty="0"/>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518984" y="618708"/>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1285138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333632" y="1223318"/>
            <a:ext cx="11504140" cy="5313406"/>
          </a:xfrm>
        </p:spPr>
        <p:txBody>
          <a:bodyPr>
            <a:noAutofit/>
          </a:bodyPr>
          <a:lstStyle/>
          <a:p>
            <a:r>
              <a:rPr lang="es-ES_tradnl" sz="2500" dirty="0"/>
              <a:t>El ejemplo de Cristo prohíbe la exclusividad en la cena del Señor. Es verdad que el pecado abierto excluye a los culpables. Esto lo enseña claramente el Espíritu Santo ver. 1 Corintios 5:5. Pero fuera de esto, nadie ha de pronunciar juicio. Dios no ha dejado a los hombres el decidir quiénes se han de presentar en estas ocasiones, Porque, ¿quién puede leer el corazón? ¿Quién puede distinguir la cizaña del trigo? “Por tanto, pruébese cada uno a sí mismo, y coma así del pan, y beba de la copa”. Porque “cualquiera que comiere este pan o bebiere esta copa del Señor indignamente, será culpado del cuerpo y de la sangre del Señor”. “El que come y bebe indignamente, sin discernir el cuerpo del Señor, juicio come y bebe para él”. 1 Corintios 11:28, 27, 29. – {CPI 542.1}</a:t>
            </a:r>
          </a:p>
          <a:p>
            <a:r>
              <a:rPr lang="es-ES_tradnl" sz="2500" dirty="0"/>
              <a:t>Nadie debe excluirse de la comunión porque esté presente alguna persona indigna. Cada discípulo está llamado a participar públicamente de ella y dar así testimonio de que acepta a Cristo como Salvador personal. – {CPI 542.2}</a:t>
            </a:r>
          </a:p>
          <a:p>
            <a:endParaRPr lang="es-ES_tradnl" sz="2500" dirty="0"/>
          </a:p>
          <a:p>
            <a:endParaRPr lang="es-ES_tradnl" sz="2500" dirty="0"/>
          </a:p>
          <a:p>
            <a:endParaRPr lang="es-ES_tradnl" sz="2500" dirty="0"/>
          </a:p>
          <a:p>
            <a:endParaRPr lang="es-ES_tradnl" sz="2500" dirty="0" smtClean="0"/>
          </a:p>
          <a:p>
            <a:pPr marL="0" indent="0">
              <a:buNone/>
            </a:pPr>
            <a:r>
              <a:rPr lang="es-ES_tradnl" sz="2500" dirty="0" smtClean="0"/>
              <a:t>                                                                                             </a:t>
            </a:r>
            <a:endParaRPr lang="es-ES_tradnl" sz="2500" dirty="0"/>
          </a:p>
        </p:txBody>
      </p:sp>
      <p:sp>
        <p:nvSpPr>
          <p:cNvPr id="5" name="Título 1"/>
          <p:cNvSpPr>
            <a:spLocks noGrp="1"/>
          </p:cNvSpPr>
          <p:nvPr>
            <p:ph type="title"/>
          </p:nvPr>
        </p:nvSpPr>
        <p:spPr>
          <a:xfrm>
            <a:off x="518984" y="272718"/>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890113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222420" y="1890590"/>
            <a:ext cx="11615352" cy="4139512"/>
          </a:xfrm>
        </p:spPr>
        <p:txBody>
          <a:bodyPr>
            <a:noAutofit/>
          </a:bodyPr>
          <a:lstStyle/>
          <a:p>
            <a:r>
              <a:rPr lang="es-ES_tradnl" sz="4000" dirty="0"/>
              <a:t>18. Cuán importante es que </a:t>
            </a:r>
            <a:r>
              <a:rPr lang="es-ES_tradnl" sz="4000" dirty="0" smtClean="0"/>
              <a:t>estemos </a:t>
            </a:r>
            <a:r>
              <a:rPr lang="es-ES_tradnl" sz="4000" dirty="0"/>
              <a:t>presentes? Todos los que vienen con su fe fija en él serán grandemente </a:t>
            </a:r>
            <a:r>
              <a:rPr lang="es-ES_tradnl" sz="4000" dirty="0" smtClean="0"/>
              <a:t>bendecidos</a:t>
            </a:r>
            <a:r>
              <a:rPr lang="es-ES_tradnl" sz="4000" dirty="0"/>
              <a:t>. Todos los que descuidan estos momentos de privilegio </a:t>
            </a:r>
            <a:r>
              <a:rPr lang="es-ES_tradnl" sz="4000" dirty="0" smtClean="0"/>
              <a:t>divino sufrirán </a:t>
            </a:r>
            <a:r>
              <a:rPr lang="es-ES_tradnl" sz="4000" dirty="0"/>
              <a:t>una pérdida. </a:t>
            </a:r>
            <a:r>
              <a:rPr lang="es-ES_tradnl" sz="4000" dirty="0" smtClean="0"/>
              <a:t> Acerca </a:t>
            </a:r>
            <a:r>
              <a:rPr lang="es-ES_tradnl" sz="4000" dirty="0"/>
              <a:t>de ellos se puede decir </a:t>
            </a:r>
            <a:r>
              <a:rPr lang="es-ES_tradnl" sz="4000" dirty="0" smtClean="0"/>
              <a:t>acertadamente: </a:t>
            </a:r>
            <a:r>
              <a:rPr lang="es-ES_tradnl" sz="4000" dirty="0"/>
              <a:t>"No estáis limpios </a:t>
            </a:r>
            <a:r>
              <a:rPr lang="es-ES_tradnl" sz="4000" dirty="0" smtClean="0"/>
              <a:t>todos”.(</a:t>
            </a:r>
            <a:r>
              <a:rPr lang="es-ES_tradnl" sz="4000" dirty="0"/>
              <a:t>Juan 13: 11</a:t>
            </a:r>
            <a:r>
              <a:rPr lang="es-ES_tradnl" sz="4000" dirty="0" smtClean="0"/>
              <a:t>). </a:t>
            </a:r>
          </a:p>
          <a:p>
            <a:pPr marL="0" indent="0">
              <a:buNone/>
            </a:pPr>
            <a:r>
              <a:rPr lang="es-ES_tradnl" sz="4000" dirty="0" smtClean="0"/>
              <a:t>  (</a:t>
            </a:r>
            <a:r>
              <a:rPr lang="es-ES_tradnl" sz="4000" dirty="0"/>
              <a:t>El Deseado de Todas las Gentes pág. 613 </a:t>
            </a:r>
            <a:r>
              <a:rPr lang="es-ES_tradnl" sz="4000" dirty="0" smtClean="0"/>
              <a:t>).</a:t>
            </a:r>
          </a:p>
          <a:p>
            <a:endParaRPr lang="es-ES_tradnl" sz="4000" dirty="0" smtClean="0"/>
          </a:p>
          <a:p>
            <a:endParaRPr lang="es-ES_tradnl" sz="4000" dirty="0"/>
          </a:p>
          <a:p>
            <a:endParaRPr lang="es-ES_tradnl" sz="4000" dirty="0" smtClean="0"/>
          </a:p>
          <a:p>
            <a:pPr marL="0" indent="0">
              <a:buNone/>
            </a:pPr>
            <a:r>
              <a:rPr lang="es-ES_tradnl" sz="4000" dirty="0" smtClean="0"/>
              <a:t>                                                                                             </a:t>
            </a:r>
            <a:endParaRPr lang="es-ES_tradnl" sz="2800" dirty="0"/>
          </a:p>
        </p:txBody>
      </p:sp>
      <p:sp>
        <p:nvSpPr>
          <p:cNvPr id="5" name="Título 1"/>
          <p:cNvSpPr>
            <a:spLocks noGrp="1"/>
          </p:cNvSpPr>
          <p:nvPr>
            <p:ph type="title"/>
          </p:nvPr>
        </p:nvSpPr>
        <p:spPr>
          <a:xfrm>
            <a:off x="518984" y="346854"/>
            <a:ext cx="11195222" cy="752899"/>
          </a:xfrm>
        </p:spPr>
        <p:txBody>
          <a:bodyPr/>
          <a:lstStyle/>
          <a:p>
            <a:r>
              <a:rPr lang="es-ES_tradnl" dirty="0" smtClean="0"/>
              <a:t>La cena del señor</a:t>
            </a:r>
            <a:endParaRPr lang="es-ES_tradnl" dirty="0"/>
          </a:p>
        </p:txBody>
      </p:sp>
    </p:spTree>
    <p:extLst>
      <p:ext uri="{BB962C8B-B14F-4D97-AF65-F5344CB8AC3E}">
        <p14:creationId xmlns:p14="http://schemas.microsoft.com/office/powerpoint/2010/main" val="653270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210065" y="2180285"/>
            <a:ext cx="11615352" cy="4139512"/>
          </a:xfrm>
        </p:spPr>
        <p:txBody>
          <a:bodyPr>
            <a:noAutofit/>
          </a:bodyPr>
          <a:lstStyle/>
          <a:p>
            <a:r>
              <a:rPr lang="es-ES_tradnl" sz="4800" dirty="0"/>
              <a:t>1. La </a:t>
            </a:r>
            <a:r>
              <a:rPr lang="es-ES_tradnl" sz="4800" dirty="0" smtClean="0"/>
              <a:t>verdadera humildad </a:t>
            </a:r>
            <a:r>
              <a:rPr lang="es-ES_tradnl" sz="4800" dirty="0"/>
              <a:t>consiste en recibir con corazón </a:t>
            </a:r>
            <a:r>
              <a:rPr lang="es-ES_tradnl" sz="4800" dirty="0" smtClean="0"/>
              <a:t>agradecido </a:t>
            </a:r>
            <a:r>
              <a:rPr lang="es-ES_tradnl" sz="4800" dirty="0"/>
              <a:t>cualquier provisión </a:t>
            </a:r>
            <a:r>
              <a:rPr lang="es-ES_tradnl" sz="4800" dirty="0" smtClean="0"/>
              <a:t>hecha a nuestro favor, y en prestar servicio para Cristo con fervor”</a:t>
            </a:r>
          </a:p>
          <a:p>
            <a:pPr marL="0" indent="0">
              <a:buNone/>
            </a:pPr>
            <a:r>
              <a:rPr lang="es-ES_tradnl" sz="4800" dirty="0" smtClean="0"/>
              <a:t> (</a:t>
            </a:r>
            <a:r>
              <a:rPr lang="es-ES_tradnl" sz="4800" dirty="0"/>
              <a:t>El Deseado de Todas las Gentes pág. </a:t>
            </a:r>
            <a:r>
              <a:rPr lang="es-ES_tradnl" sz="4800" dirty="0" smtClean="0"/>
              <a:t>602 </a:t>
            </a:r>
            <a:r>
              <a:rPr lang="es-ES_tradnl" sz="4800" dirty="0"/>
              <a:t>).</a:t>
            </a:r>
          </a:p>
          <a:p>
            <a:endParaRPr lang="es-ES_tradnl" sz="4800" dirty="0"/>
          </a:p>
          <a:p>
            <a:endParaRPr lang="es-ES_tradnl" sz="4800" dirty="0" smtClean="0"/>
          </a:p>
          <a:p>
            <a:endParaRPr lang="es-ES_tradnl" sz="4800" dirty="0"/>
          </a:p>
          <a:p>
            <a:endParaRPr lang="es-ES_tradnl" sz="4800" dirty="0" smtClean="0"/>
          </a:p>
          <a:p>
            <a:pPr marL="0" indent="0">
              <a:buNone/>
            </a:pPr>
            <a:r>
              <a:rPr lang="es-ES_tradnl" sz="4800" dirty="0" smtClean="0"/>
              <a:t>                                                                                             </a:t>
            </a:r>
            <a:endParaRPr lang="es-ES_tradnl" sz="3600" dirty="0"/>
          </a:p>
        </p:txBody>
      </p:sp>
      <p:sp>
        <p:nvSpPr>
          <p:cNvPr id="6" name="Título 1"/>
          <p:cNvSpPr>
            <a:spLocks noGrp="1"/>
          </p:cNvSpPr>
          <p:nvPr>
            <p:ph type="title"/>
          </p:nvPr>
        </p:nvSpPr>
        <p:spPr>
          <a:xfrm>
            <a:off x="518984" y="915266"/>
            <a:ext cx="11195222" cy="752899"/>
          </a:xfrm>
        </p:spPr>
        <p:txBody>
          <a:bodyPr/>
          <a:lstStyle/>
          <a:p>
            <a:r>
              <a:rPr lang="es-ES_tradnl" dirty="0" smtClean="0"/>
              <a:t>Que los caminos de dios sean vuestros caminos</a:t>
            </a:r>
            <a:endParaRPr lang="es-ES_tradnl" dirty="0"/>
          </a:p>
        </p:txBody>
      </p:sp>
    </p:spTree>
    <p:extLst>
      <p:ext uri="{BB962C8B-B14F-4D97-AF65-F5344CB8AC3E}">
        <p14:creationId xmlns:p14="http://schemas.microsoft.com/office/powerpoint/2010/main" val="207556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210065" y="2180285"/>
            <a:ext cx="11615352" cy="4139512"/>
          </a:xfrm>
        </p:spPr>
        <p:txBody>
          <a:bodyPr>
            <a:noAutofit/>
          </a:bodyPr>
          <a:lstStyle/>
          <a:p>
            <a:r>
              <a:rPr lang="es-ES_tradnl" sz="4400" dirty="0"/>
              <a:t>2. "Solemnemente, Cristo dijo a Pedro: "Si no te lavare, no </a:t>
            </a:r>
            <a:r>
              <a:rPr lang="es-ES_tradnl" sz="4400" dirty="0" smtClean="0"/>
              <a:t>tendrás </a:t>
            </a:r>
            <a:r>
              <a:rPr lang="es-ES_tradnl" sz="4400" dirty="0"/>
              <a:t>parte conmigo". El servicio que Pedro rechazaba era una figura de una purificación superior. Cristo había venido para lavar el corazón de la mancha del </a:t>
            </a:r>
            <a:r>
              <a:rPr lang="es-ES_tradnl" sz="4400" dirty="0" smtClean="0"/>
              <a:t>pecado”.</a:t>
            </a:r>
          </a:p>
          <a:p>
            <a:pPr marL="0" indent="0">
              <a:buNone/>
            </a:pPr>
            <a:r>
              <a:rPr lang="es-ES_tradnl" sz="4400" dirty="0"/>
              <a:t> </a:t>
            </a:r>
            <a:r>
              <a:rPr lang="es-ES_tradnl" sz="4400" dirty="0"/>
              <a:t> (El Deseado de Todas las Gentes pág. 602 ).</a:t>
            </a:r>
          </a:p>
          <a:p>
            <a:endParaRPr lang="es-ES_tradnl" sz="4400" dirty="0"/>
          </a:p>
          <a:p>
            <a:endParaRPr lang="es-ES_tradnl" sz="4400" dirty="0"/>
          </a:p>
          <a:p>
            <a:endParaRPr lang="es-ES_tradnl" sz="4400" dirty="0" smtClean="0"/>
          </a:p>
          <a:p>
            <a:endParaRPr lang="es-ES_tradnl" sz="4400" dirty="0"/>
          </a:p>
          <a:p>
            <a:endParaRPr lang="es-ES_tradnl" sz="4400" dirty="0" smtClean="0"/>
          </a:p>
          <a:p>
            <a:pPr marL="0" indent="0">
              <a:buNone/>
            </a:pPr>
            <a:r>
              <a:rPr lang="es-ES_tradnl" sz="4400" dirty="0" smtClean="0"/>
              <a:t>                                                                                             </a:t>
            </a:r>
            <a:endParaRPr lang="es-ES_tradnl" sz="3200" dirty="0"/>
          </a:p>
        </p:txBody>
      </p:sp>
      <p:sp>
        <p:nvSpPr>
          <p:cNvPr id="5" name="Título 1"/>
          <p:cNvSpPr>
            <a:spLocks noGrp="1"/>
          </p:cNvSpPr>
          <p:nvPr>
            <p:ph type="title"/>
          </p:nvPr>
        </p:nvSpPr>
        <p:spPr>
          <a:xfrm>
            <a:off x="518984" y="915266"/>
            <a:ext cx="11195222" cy="752899"/>
          </a:xfrm>
        </p:spPr>
        <p:txBody>
          <a:bodyPr/>
          <a:lstStyle/>
          <a:p>
            <a:r>
              <a:rPr lang="es-ES_tradnl" dirty="0" smtClean="0"/>
              <a:t>Que los caminos de dios sean vuestros caminos</a:t>
            </a:r>
            <a:endParaRPr lang="es-ES_tradnl" dirty="0"/>
          </a:p>
        </p:txBody>
      </p:sp>
    </p:spTree>
    <p:extLst>
      <p:ext uri="{BB962C8B-B14F-4D97-AF65-F5344CB8AC3E}">
        <p14:creationId xmlns:p14="http://schemas.microsoft.com/office/powerpoint/2010/main" val="1944279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902044"/>
            <a:ext cx="11343502" cy="4114799"/>
          </a:xfrm>
        </p:spPr>
        <p:txBody>
          <a:bodyPr>
            <a:noAutofit/>
          </a:bodyPr>
          <a:lstStyle/>
          <a:p>
            <a:r>
              <a:rPr lang="es-ES_tradnl" sz="6600" dirty="0"/>
              <a:t>1</a:t>
            </a:r>
            <a:r>
              <a:rPr lang="es-ES_tradnl" sz="6600" dirty="0" smtClean="0"/>
              <a:t>. </a:t>
            </a:r>
            <a:r>
              <a:rPr lang="es-ES_tradnl" sz="6600" dirty="0"/>
              <a:t>Hablando a las multitudes y a sus discípulos </a:t>
            </a:r>
            <a:r>
              <a:rPr lang="es-ES_tradnl" sz="6600" dirty="0" smtClean="0"/>
              <a:t>¿qué </a:t>
            </a:r>
            <a:r>
              <a:rPr lang="es-ES_tradnl" sz="6600" dirty="0"/>
              <a:t>principio de aplicación universal declaró </a:t>
            </a:r>
            <a:r>
              <a:rPr lang="es-ES_tradnl" sz="6600" dirty="0" smtClean="0"/>
              <a:t>Jesús</a:t>
            </a:r>
            <a:r>
              <a:rPr lang="es-ES_tradnl" sz="6600" dirty="0"/>
              <a:t>? </a:t>
            </a:r>
            <a:endParaRPr lang="es-ES_tradnl" sz="6600" dirty="0" smtClean="0"/>
          </a:p>
          <a:p>
            <a:pPr marL="0" indent="0">
              <a:buNone/>
            </a:pPr>
            <a:r>
              <a:rPr lang="es-ES_tradnl" sz="6600" dirty="0" smtClean="0"/>
              <a:t>Mat</a:t>
            </a:r>
            <a:r>
              <a:rPr lang="es-ES_tradnl" sz="6600" dirty="0"/>
              <a:t>. 23: </a:t>
            </a:r>
            <a:r>
              <a:rPr lang="es-ES_tradnl" sz="6600" dirty="0" smtClean="0"/>
              <a:t>12.</a:t>
            </a:r>
            <a:endParaRPr lang="es-ES_tradnl" sz="6600" dirty="0"/>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2022835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210065" y="1315306"/>
            <a:ext cx="11615352" cy="4139512"/>
          </a:xfrm>
        </p:spPr>
        <p:txBody>
          <a:bodyPr>
            <a:noAutofit/>
          </a:bodyPr>
          <a:lstStyle/>
          <a:p>
            <a:r>
              <a:rPr lang="es-ES_tradnl" sz="3200" dirty="0"/>
              <a:t>3. "Al participar con sus discípulos del pan y del vino, Cristo se comprometió como su Redentor. Les confió el nuevo pacto, por </a:t>
            </a:r>
            <a:r>
              <a:rPr lang="es-ES_tradnl" sz="3200" dirty="0" smtClean="0"/>
              <a:t>medio </a:t>
            </a:r>
            <a:r>
              <a:rPr lang="es-ES_tradnl" sz="3200" dirty="0"/>
              <a:t>del cual todos los que le reciben llegan a ser hijos de Dios, </a:t>
            </a:r>
            <a:r>
              <a:rPr lang="es-ES_tradnl" sz="3200" dirty="0" smtClean="0"/>
              <a:t>coherederos </a:t>
            </a:r>
            <a:r>
              <a:rPr lang="es-ES_tradnl" sz="3200" dirty="0"/>
              <a:t>con Cristo. Por este pacto venía a ser suya toda </a:t>
            </a:r>
            <a:r>
              <a:rPr lang="es-ES_tradnl" sz="3200" dirty="0" smtClean="0"/>
              <a:t>bendición </a:t>
            </a:r>
            <a:r>
              <a:rPr lang="es-ES_tradnl" sz="3200" dirty="0"/>
              <a:t>que el cielo podía conceder para esta vida y la venidera. Este pacto había de ser ratificado por la sangre de </a:t>
            </a:r>
            <a:r>
              <a:rPr lang="es-ES_tradnl" sz="3200" dirty="0" smtClean="0"/>
              <a:t>Cristo. </a:t>
            </a:r>
            <a:r>
              <a:rPr lang="es-ES_tradnl" sz="3200" dirty="0"/>
              <a:t>La administración del sacramento había de recordar a los discípulos el sacrificio infinito hecho por cada uno de ellos como parte del gran conjunto de la </a:t>
            </a:r>
            <a:r>
              <a:rPr lang="es-ES_tradnl" sz="3200" dirty="0" smtClean="0"/>
              <a:t>humanidad caída”.</a:t>
            </a:r>
          </a:p>
          <a:p>
            <a:r>
              <a:rPr lang="es-ES_tradnl" sz="3200" dirty="0"/>
              <a:t>(El Deseado de Todas las Gentes pág. </a:t>
            </a:r>
            <a:r>
              <a:rPr lang="es-ES_tradnl" sz="3200" dirty="0" smtClean="0"/>
              <a:t>613).</a:t>
            </a:r>
            <a:endParaRPr lang="es-ES_tradnl" sz="3200" dirty="0"/>
          </a:p>
          <a:p>
            <a:endParaRPr lang="es-ES_tradnl" sz="3200" dirty="0"/>
          </a:p>
          <a:p>
            <a:endParaRPr lang="es-ES_tradnl" sz="3200" dirty="0"/>
          </a:p>
          <a:p>
            <a:endParaRPr lang="es-ES_tradnl" sz="3200" dirty="0" smtClean="0"/>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518984" y="420993"/>
            <a:ext cx="11195222" cy="752899"/>
          </a:xfrm>
        </p:spPr>
        <p:txBody>
          <a:bodyPr/>
          <a:lstStyle/>
          <a:p>
            <a:r>
              <a:rPr lang="es-ES_tradnl" dirty="0" smtClean="0"/>
              <a:t>Que los caminos de dios sean vuestros caminos</a:t>
            </a:r>
            <a:endParaRPr lang="es-ES_tradnl" dirty="0"/>
          </a:p>
        </p:txBody>
      </p:sp>
    </p:spTree>
    <p:extLst>
      <p:ext uri="{BB962C8B-B14F-4D97-AF65-F5344CB8AC3E}">
        <p14:creationId xmlns:p14="http://schemas.microsoft.com/office/powerpoint/2010/main" val="1124677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518983" y="1698371"/>
            <a:ext cx="11195223" cy="2885989"/>
          </a:xfrm>
        </p:spPr>
        <p:txBody>
          <a:bodyPr>
            <a:noAutofit/>
          </a:bodyPr>
          <a:lstStyle/>
          <a:p>
            <a:r>
              <a:rPr lang="es-ES_tradnl" sz="4800" dirty="0"/>
              <a:t>4. "El rito de la comunión señala la segunda venida de </a:t>
            </a:r>
            <a:r>
              <a:rPr lang="es-ES_tradnl" sz="4800" dirty="0" smtClean="0"/>
              <a:t>cristo.</a:t>
            </a:r>
            <a:endParaRPr lang="es-ES_tradnl" sz="4800" dirty="0"/>
          </a:p>
          <a:p>
            <a:pPr marL="0" indent="0">
              <a:buNone/>
            </a:pPr>
            <a:r>
              <a:rPr lang="es-ES_tradnl" sz="3600" dirty="0" smtClean="0"/>
              <a:t>   (</a:t>
            </a:r>
            <a:r>
              <a:rPr lang="es-ES_tradnl" sz="3600" dirty="0"/>
              <a:t>El Deseado de Todas las Gentes pág. </a:t>
            </a:r>
            <a:r>
              <a:rPr lang="es-ES_tradnl" sz="3600" dirty="0" smtClean="0"/>
              <a:t>614).</a:t>
            </a:r>
            <a:endParaRPr lang="es-ES_tradnl" sz="3600" dirty="0"/>
          </a:p>
          <a:p>
            <a:endParaRPr lang="es-ES_tradnl" sz="4800" dirty="0"/>
          </a:p>
          <a:p>
            <a:endParaRPr lang="es-ES_tradnl" sz="4800" dirty="0"/>
          </a:p>
          <a:p>
            <a:endParaRPr lang="es-ES_tradnl" sz="4800" dirty="0" smtClean="0"/>
          </a:p>
          <a:p>
            <a:endParaRPr lang="es-ES_tradnl" sz="4800" dirty="0"/>
          </a:p>
          <a:p>
            <a:endParaRPr lang="es-ES_tradnl" sz="4800" dirty="0" smtClean="0"/>
          </a:p>
          <a:p>
            <a:pPr marL="0" indent="0">
              <a:buNone/>
            </a:pPr>
            <a:r>
              <a:rPr lang="es-ES_tradnl" sz="4800" dirty="0" smtClean="0"/>
              <a:t>                                                                                             </a:t>
            </a:r>
            <a:endParaRPr lang="es-ES_tradnl" sz="3600" dirty="0"/>
          </a:p>
        </p:txBody>
      </p:sp>
      <p:sp>
        <p:nvSpPr>
          <p:cNvPr id="5" name="Título 1"/>
          <p:cNvSpPr>
            <a:spLocks noGrp="1"/>
          </p:cNvSpPr>
          <p:nvPr>
            <p:ph type="title"/>
          </p:nvPr>
        </p:nvSpPr>
        <p:spPr>
          <a:xfrm>
            <a:off x="518984" y="507492"/>
            <a:ext cx="11195222" cy="752899"/>
          </a:xfrm>
        </p:spPr>
        <p:txBody>
          <a:bodyPr/>
          <a:lstStyle/>
          <a:p>
            <a:r>
              <a:rPr lang="es-ES_tradnl" dirty="0" smtClean="0"/>
              <a:t>Que los caminos de dios sean vuestros caminos</a:t>
            </a:r>
            <a:endParaRPr lang="es-ES_tradnl" dirty="0"/>
          </a:p>
        </p:txBody>
      </p:sp>
    </p:spTree>
    <p:extLst>
      <p:ext uri="{BB962C8B-B14F-4D97-AF65-F5344CB8AC3E}">
        <p14:creationId xmlns:p14="http://schemas.microsoft.com/office/powerpoint/2010/main" val="910228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210065" y="1290592"/>
            <a:ext cx="11615352" cy="5493266"/>
          </a:xfrm>
        </p:spPr>
        <p:txBody>
          <a:bodyPr>
            <a:noAutofit/>
          </a:bodyPr>
          <a:lstStyle/>
          <a:p>
            <a:r>
              <a:rPr lang="es-ES_tradnl" sz="3200" dirty="0"/>
              <a:t>5. "A la muerte de Cristo debemos aun esta vida terrenal. El pan que comemos ha sido comprado por su cuerpo quebrantado. El agua que bebemos ha sido comprada por su sangre derramada. Nadie, santo, o pecador, come su alimento diario sin ser nutrido por el cuerpo y la sangre de Cristo. La cruz del Calvario está estampada en cada pan. Está reflejada en cada manantial. Todo esto enseñó Cristo al designar los emblemas de su gran sacrificio. La luz que resplandece del rito de la comunión realizado en el aposento alto hace sagradas las provisiones de nuestra vida diaria. La despensa familiar viene a ser como la mesa del </a:t>
            </a:r>
            <a:r>
              <a:rPr lang="es-ES_tradnl" sz="3200" dirty="0" smtClean="0"/>
              <a:t>Señor </a:t>
            </a:r>
            <a:r>
              <a:rPr lang="es-ES_tradnl" sz="3200" dirty="0"/>
              <a:t>y cada comida un </a:t>
            </a:r>
            <a:r>
              <a:rPr lang="es-ES_tradnl" sz="3200" dirty="0" smtClean="0"/>
              <a:t>sacramento. </a:t>
            </a:r>
            <a:r>
              <a:rPr lang="es-ES_tradnl" sz="3200" dirty="0"/>
              <a:t>(El Deseado de Todas las Gentes pág. </a:t>
            </a:r>
            <a:r>
              <a:rPr lang="es-ES_tradnl" sz="3200" dirty="0" smtClean="0"/>
              <a:t>615).</a:t>
            </a:r>
            <a:endParaRPr lang="es-ES_tradnl" sz="3200" dirty="0"/>
          </a:p>
          <a:p>
            <a:endParaRPr lang="es-ES_tradnl" sz="3200" dirty="0"/>
          </a:p>
          <a:p>
            <a:endParaRPr lang="es-ES_tradnl" sz="3200" dirty="0" smtClean="0"/>
          </a:p>
          <a:p>
            <a:endParaRPr lang="es-ES_tradnl" sz="3200" dirty="0"/>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518984" y="420993"/>
            <a:ext cx="11195222" cy="752899"/>
          </a:xfrm>
        </p:spPr>
        <p:txBody>
          <a:bodyPr/>
          <a:lstStyle/>
          <a:p>
            <a:r>
              <a:rPr lang="es-ES_tradnl" dirty="0" smtClean="0"/>
              <a:t>Que los caminos de dios sean vuestros caminos</a:t>
            </a:r>
            <a:endParaRPr lang="es-ES_tradnl" dirty="0"/>
          </a:p>
        </p:txBody>
      </p:sp>
    </p:spTree>
    <p:extLst>
      <p:ext uri="{BB962C8B-B14F-4D97-AF65-F5344CB8AC3E}">
        <p14:creationId xmlns:p14="http://schemas.microsoft.com/office/powerpoint/2010/main" val="187537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94270" y="630194"/>
            <a:ext cx="11343502" cy="4114799"/>
          </a:xfrm>
        </p:spPr>
        <p:txBody>
          <a:bodyPr>
            <a:noAutofit/>
          </a:bodyPr>
          <a:lstStyle/>
          <a:p>
            <a:r>
              <a:rPr lang="es-ES_tradnl" sz="6600" dirty="0" smtClean="0"/>
              <a:t>2</a:t>
            </a:r>
            <a:r>
              <a:rPr lang="es-ES_tradnl" sz="6600" dirty="0"/>
              <a:t>. Por qué quería Jesús </a:t>
            </a:r>
            <a:r>
              <a:rPr lang="es-ES_tradnl" sz="6600" dirty="0" smtClean="0"/>
              <a:t>particularmente </a:t>
            </a:r>
            <a:r>
              <a:rPr lang="es-ES_tradnl" sz="6600" dirty="0"/>
              <a:t>que sus discípulos aceptaran este principio? </a:t>
            </a:r>
            <a:endParaRPr lang="es-ES_tradnl" sz="6600" dirty="0" smtClean="0"/>
          </a:p>
          <a:p>
            <a:pPr marL="0" indent="0">
              <a:buNone/>
            </a:pPr>
            <a:r>
              <a:rPr lang="es-ES_tradnl" sz="6600" dirty="0" smtClean="0"/>
              <a:t> </a:t>
            </a:r>
            <a:r>
              <a:rPr lang="es-ES_tradnl" sz="6600" dirty="0" err="1" smtClean="0"/>
              <a:t>Luc</a:t>
            </a:r>
            <a:r>
              <a:rPr lang="es-ES_tradnl" sz="6600" dirty="0"/>
              <a:t>. 22: 24.</a:t>
            </a:r>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1010460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94270" y="1322175"/>
            <a:ext cx="11343502" cy="4114799"/>
          </a:xfrm>
        </p:spPr>
        <p:txBody>
          <a:bodyPr>
            <a:noAutofit/>
          </a:bodyPr>
          <a:lstStyle/>
          <a:p>
            <a:r>
              <a:rPr lang="es-ES_tradnl" sz="6600" dirty="0"/>
              <a:t>3. Para enseñarles una </a:t>
            </a:r>
            <a:r>
              <a:rPr lang="es-ES_tradnl" sz="6600" dirty="0" smtClean="0"/>
              <a:t>inolvidable </a:t>
            </a:r>
            <a:r>
              <a:rPr lang="es-ES_tradnl" sz="6600" dirty="0"/>
              <a:t>lección contra el anhelo de preeminencia, </a:t>
            </a:r>
            <a:r>
              <a:rPr lang="es-ES_tradnl" sz="6600" dirty="0" smtClean="0"/>
              <a:t>¿Qué </a:t>
            </a:r>
            <a:r>
              <a:rPr lang="es-ES_tradnl" sz="6600" dirty="0"/>
              <a:t>hizo Jesús? Juan 13: 1-5. </a:t>
            </a:r>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151314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1383959"/>
            <a:ext cx="11343502" cy="4114799"/>
          </a:xfrm>
        </p:spPr>
        <p:txBody>
          <a:bodyPr>
            <a:noAutofit/>
          </a:bodyPr>
          <a:lstStyle/>
          <a:p>
            <a:r>
              <a:rPr lang="es-ES_tradnl" sz="3200" dirty="0"/>
              <a:t>"Era costumbre, en ocasión de una </a:t>
            </a:r>
            <a:r>
              <a:rPr lang="es-ES_tradnl" sz="3200" dirty="0"/>
              <a:t>f</a:t>
            </a:r>
            <a:r>
              <a:rPr lang="es-ES_tradnl" sz="3200" dirty="0" smtClean="0"/>
              <a:t>iesta</a:t>
            </a:r>
            <a:r>
              <a:rPr lang="es-ES_tradnl" sz="3200" dirty="0"/>
              <a:t>, que un criado lavase los pies de los huéspedes, y en esa ocasión se habían hecho </a:t>
            </a:r>
            <a:r>
              <a:rPr lang="es-ES_tradnl" sz="3200" dirty="0" smtClean="0"/>
              <a:t>preparativos </a:t>
            </a:r>
            <a:r>
              <a:rPr lang="es-ES_tradnl" sz="3200" dirty="0"/>
              <a:t>para este servicio. La jarra, el </a:t>
            </a:r>
            <a:r>
              <a:rPr lang="es-ES_tradnl" sz="3200" dirty="0" smtClean="0"/>
              <a:t>lebrillo </a:t>
            </a:r>
            <a:r>
              <a:rPr lang="es-ES_tradnl" sz="3200" dirty="0"/>
              <a:t>y la toalla estaban allí, listos para el lavamiento de </a:t>
            </a:r>
            <a:r>
              <a:rPr lang="es-ES_tradnl" sz="3200" dirty="0" smtClean="0"/>
              <a:t>los</a:t>
            </a:r>
            <a:r>
              <a:rPr lang="es-ES_tradnl" sz="3200" dirty="0"/>
              <a:t> </a:t>
            </a:r>
            <a:r>
              <a:rPr lang="es-ES_tradnl" sz="3200" dirty="0"/>
              <a:t>pies; pero no había siervo </a:t>
            </a:r>
            <a:r>
              <a:rPr lang="es-ES_tradnl" sz="3200" dirty="0" smtClean="0"/>
              <a:t>presente</a:t>
            </a:r>
            <a:r>
              <a:rPr lang="es-ES_tradnl" sz="3200" dirty="0"/>
              <a:t>, y </a:t>
            </a:r>
            <a:r>
              <a:rPr lang="es-ES_tradnl" sz="3200" dirty="0" smtClean="0"/>
              <a:t>les tocaba a </a:t>
            </a:r>
            <a:r>
              <a:rPr lang="es-ES_tradnl" sz="3200" dirty="0"/>
              <a:t>los discípulos </a:t>
            </a:r>
            <a:r>
              <a:rPr lang="es-ES_tradnl" sz="3200" dirty="0" smtClean="0"/>
              <a:t>cumplirlo. </a:t>
            </a:r>
            <a:r>
              <a:rPr lang="es-ES_tradnl" sz="3200" dirty="0"/>
              <a:t>Pero cada uno de los discípulos, cediendo al </a:t>
            </a:r>
            <a:r>
              <a:rPr lang="es-ES_tradnl" sz="3200" dirty="0" smtClean="0"/>
              <a:t>orgullo, </a:t>
            </a:r>
            <a:r>
              <a:rPr lang="es-ES_tradnl" sz="3200" dirty="0"/>
              <a:t>resolvió no desempeñar el papel de siervo. </a:t>
            </a:r>
            <a:r>
              <a:rPr lang="es-ES_tradnl" sz="3200" dirty="0"/>
              <a:t>M</a:t>
            </a:r>
            <a:r>
              <a:rPr lang="es-ES_tradnl" sz="3200" dirty="0" smtClean="0"/>
              <a:t>anifestaban </a:t>
            </a:r>
            <a:r>
              <a:rPr lang="es-ES_tradnl" sz="3200" dirty="0"/>
              <a:t>una despreocupación </a:t>
            </a:r>
            <a:r>
              <a:rPr lang="es-ES_tradnl" sz="3200" dirty="0" smtClean="0"/>
              <a:t>estoica</a:t>
            </a:r>
            <a:r>
              <a:rPr lang="es-ES_tradnl" sz="3200" dirty="0"/>
              <a:t>, al parecer inconscientes de que les tocase hacer algo. Por su </a:t>
            </a:r>
            <a:r>
              <a:rPr lang="es-ES_tradnl" sz="3200" dirty="0" smtClean="0"/>
              <a:t>silencio</a:t>
            </a:r>
            <a:r>
              <a:rPr lang="es-ES_tradnl" sz="3200" dirty="0"/>
              <a:t>, se negaban a </a:t>
            </a:r>
            <a:r>
              <a:rPr lang="es-ES_tradnl" sz="3200" dirty="0" smtClean="0"/>
              <a:t>humillarse”.</a:t>
            </a:r>
          </a:p>
          <a:p>
            <a:pPr marL="0" indent="0">
              <a:buNone/>
            </a:pPr>
            <a:r>
              <a:rPr lang="es-ES_tradnl" sz="3200" dirty="0" smtClean="0"/>
              <a:t>                               (</a:t>
            </a:r>
            <a:r>
              <a:rPr lang="es-ES_tradnl" sz="3200" dirty="0"/>
              <a:t>El Deseado de Todas las Gentes pág. 600</a:t>
            </a:r>
            <a:r>
              <a:rPr lang="es-ES_tradnl" sz="3200" dirty="0" smtClean="0"/>
              <a:t>).</a:t>
            </a:r>
            <a:endParaRPr lang="es-ES_tradnl" sz="3200" dirty="0"/>
          </a:p>
          <a:p>
            <a:pPr marL="0" indent="0">
              <a:buNone/>
            </a:pPr>
            <a:r>
              <a:rPr lang="es-ES_tradnl" sz="3200" dirty="0"/>
              <a:t> </a:t>
            </a:r>
          </a:p>
          <a:p>
            <a:endParaRPr lang="es-ES_tradnl" sz="3200" dirty="0" smtClean="0"/>
          </a:p>
          <a:p>
            <a:pPr marL="0" indent="0">
              <a:buNone/>
            </a:pPr>
            <a:r>
              <a:rPr lang="es-ES_tradnl" sz="3200" dirty="0" smtClean="0"/>
              <a:t>                                                                                             </a:t>
            </a:r>
            <a:endParaRPr lang="es-ES_tradnl" sz="2000" dirty="0"/>
          </a:p>
        </p:txBody>
      </p:sp>
      <p:sp>
        <p:nvSpPr>
          <p:cNvPr id="5" name="Título 1"/>
          <p:cNvSpPr>
            <a:spLocks noGrp="1"/>
          </p:cNvSpPr>
          <p:nvPr>
            <p:ph type="title"/>
          </p:nvPr>
        </p:nvSpPr>
        <p:spPr>
          <a:xfrm>
            <a:off x="494270" y="272712"/>
            <a:ext cx="11195222" cy="1188720"/>
          </a:xfrm>
        </p:spPr>
        <p:txBody>
          <a:bodyPr/>
          <a:lstStyle/>
          <a:p>
            <a:r>
              <a:rPr lang="es-ES_tradnl" dirty="0" smtClean="0"/>
              <a:t>4. ¿Quién realizaba tales servicios por lo general?</a:t>
            </a:r>
            <a:endParaRPr lang="es-ES_tradnl" dirty="0"/>
          </a:p>
        </p:txBody>
      </p:sp>
    </p:spTree>
    <p:extLst>
      <p:ext uri="{BB962C8B-B14F-4D97-AF65-F5344CB8AC3E}">
        <p14:creationId xmlns:p14="http://schemas.microsoft.com/office/powerpoint/2010/main" val="127776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840260"/>
            <a:ext cx="11343502" cy="4114799"/>
          </a:xfrm>
        </p:spPr>
        <p:txBody>
          <a:bodyPr>
            <a:noAutofit/>
          </a:bodyPr>
          <a:lstStyle/>
          <a:p>
            <a:r>
              <a:rPr lang="es-ES_tradnl" sz="6600" dirty="0"/>
              <a:t>5. </a:t>
            </a:r>
            <a:r>
              <a:rPr lang="es-ES_tradnl" sz="6600" dirty="0"/>
              <a:t>¿</a:t>
            </a:r>
            <a:r>
              <a:rPr lang="es-ES_tradnl" sz="6600" dirty="0" smtClean="0"/>
              <a:t>Cómo </a:t>
            </a:r>
            <a:r>
              <a:rPr lang="es-ES_tradnl" sz="6600" dirty="0"/>
              <a:t>aprovechó Jesús esta ocasión para enseñar tanto a ellos como a nosotros una lección tan </a:t>
            </a:r>
            <a:r>
              <a:rPr lang="es-ES_tradnl" sz="6600" dirty="0" smtClean="0"/>
              <a:t>necesaria”</a:t>
            </a:r>
          </a:p>
          <a:p>
            <a:pPr marL="0" indent="0">
              <a:buNone/>
            </a:pPr>
            <a:r>
              <a:rPr lang="es-ES_tradnl" sz="6600" dirty="0" smtClean="0"/>
              <a:t> </a:t>
            </a:r>
            <a:r>
              <a:rPr lang="es-ES_tradnl" sz="6600" dirty="0"/>
              <a:t>Juan 13: 4, 5 </a:t>
            </a:r>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10425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704335"/>
            <a:ext cx="11343502" cy="5115697"/>
          </a:xfrm>
        </p:spPr>
        <p:txBody>
          <a:bodyPr>
            <a:noAutofit/>
          </a:bodyPr>
          <a:lstStyle/>
          <a:p>
            <a:r>
              <a:rPr lang="es-ES_tradnl" sz="3200" dirty="0"/>
              <a:t>"Los discípulos no hacían </a:t>
            </a:r>
            <a:r>
              <a:rPr lang="es-ES_tradnl" sz="3200" dirty="0" smtClean="0"/>
              <a:t>ningún </a:t>
            </a:r>
            <a:r>
              <a:rPr lang="es-ES_tradnl" sz="3200" dirty="0"/>
              <a:t>ademán de servirse unos a otros. Jesús aguardó un rato para ver lo que iban a hacer. Luego él, el Maestro divino se levantó de la mesa tomó una toalla, y se ciñó. Con sorprendido </a:t>
            </a:r>
            <a:r>
              <a:rPr lang="es-ES_tradnl" sz="3200" dirty="0" smtClean="0"/>
              <a:t>interés</a:t>
            </a:r>
            <a:r>
              <a:rPr lang="es-ES_tradnl" sz="3200" dirty="0"/>
              <a:t>, los discípulos miraban, y en silencio esperaban para ver lo que </a:t>
            </a:r>
            <a:r>
              <a:rPr lang="es-ES_tradnl" sz="3200" dirty="0" smtClean="0"/>
              <a:t>iba </a:t>
            </a:r>
            <a:r>
              <a:rPr lang="es-ES_tradnl" sz="3200" dirty="0"/>
              <a:t>a </a:t>
            </a:r>
            <a:r>
              <a:rPr lang="es-ES_tradnl" sz="3200" dirty="0" smtClean="0"/>
              <a:t>seguir</a:t>
            </a:r>
            <a:r>
              <a:rPr lang="mr-IN" sz="3200" dirty="0" smtClean="0"/>
              <a:t>…</a:t>
            </a:r>
            <a:r>
              <a:rPr lang="es-ES_tradnl" sz="3200" dirty="0" smtClean="0"/>
              <a:t> </a:t>
            </a:r>
            <a:r>
              <a:rPr lang="es-ES_tradnl" sz="3200" dirty="0"/>
              <a:t>Esta acción abrió los ojos de los discípulos. </a:t>
            </a:r>
            <a:r>
              <a:rPr lang="es-ES_tradnl" sz="3200" dirty="0" smtClean="0"/>
              <a:t> Amarga </a:t>
            </a:r>
            <a:r>
              <a:rPr lang="es-ES_tradnl" sz="3200" dirty="0"/>
              <a:t>vergüenza y humillación llenaron </a:t>
            </a:r>
            <a:r>
              <a:rPr lang="es-ES_tradnl" sz="3200" dirty="0" smtClean="0"/>
              <a:t>su </a:t>
            </a:r>
            <a:r>
              <a:rPr lang="es-ES_tradnl" sz="3200" dirty="0"/>
              <a:t>corazón. Comprendieron </a:t>
            </a:r>
            <a:r>
              <a:rPr lang="es-ES_tradnl" sz="3200" dirty="0" smtClean="0"/>
              <a:t>el </a:t>
            </a:r>
            <a:r>
              <a:rPr lang="es-ES_tradnl" sz="3200" dirty="0"/>
              <a:t>mudo reproche, y se vieron desde un punto de vista completamente </a:t>
            </a:r>
            <a:r>
              <a:rPr lang="es-ES_tradnl" sz="3200" dirty="0" smtClean="0"/>
              <a:t>nuevo</a:t>
            </a:r>
            <a:r>
              <a:rPr lang="mr-IN" sz="3200" dirty="0" smtClean="0"/>
              <a:t>…</a:t>
            </a:r>
            <a:r>
              <a:rPr lang="es-ES_tradnl" sz="3200" dirty="0" smtClean="0"/>
              <a:t> “En </a:t>
            </a:r>
            <a:r>
              <a:rPr lang="es-ES_tradnl" sz="3200" dirty="0"/>
              <a:t>vez de eso, les dio un </a:t>
            </a:r>
            <a:r>
              <a:rPr lang="es-ES_tradnl" sz="3200" dirty="0" smtClean="0"/>
              <a:t>ejemplo </a:t>
            </a:r>
            <a:r>
              <a:rPr lang="es-ES_tradnl" sz="3200" dirty="0"/>
              <a:t>que nunca </a:t>
            </a:r>
            <a:r>
              <a:rPr lang="es-ES_tradnl" sz="3200" dirty="0" smtClean="0"/>
              <a:t>olvidarían</a:t>
            </a:r>
            <a:r>
              <a:rPr lang="mr-IN" sz="3200" dirty="0" smtClean="0"/>
              <a:t>…</a:t>
            </a:r>
            <a:r>
              <a:rPr lang="es-ES_tradnl" sz="3200" dirty="0" smtClean="0"/>
              <a:t> </a:t>
            </a:r>
            <a:r>
              <a:rPr lang="es-ES_tradnl" sz="3200" dirty="0"/>
              <a:t>Uno de los últimos actos de su vida </a:t>
            </a:r>
            <a:r>
              <a:rPr lang="es-ES_tradnl" sz="3200" dirty="0" smtClean="0"/>
              <a:t>en la tierra </a:t>
            </a:r>
            <a:r>
              <a:rPr lang="es-ES_tradnl" sz="3200" dirty="0"/>
              <a:t>consistió en ceñirse como siervo y cumplir tarea de un </a:t>
            </a:r>
            <a:r>
              <a:rPr lang="es-ES_tradnl" sz="3200" dirty="0" smtClean="0"/>
              <a:t>siervo”. </a:t>
            </a:r>
            <a:r>
              <a:rPr lang="es-ES_tradnl" sz="3200" dirty="0"/>
              <a:t>(El Deseado de Todas las Gentes pág. </a:t>
            </a:r>
            <a:r>
              <a:rPr lang="es-ES_tradnl" sz="3200" dirty="0" smtClean="0"/>
              <a:t>600, 601).</a:t>
            </a:r>
            <a:endParaRPr lang="es-ES_tradnl" sz="3200" dirty="0"/>
          </a:p>
          <a:p>
            <a:endParaRPr lang="es-ES_tradnl" sz="3200" dirty="0" smtClean="0"/>
          </a:p>
          <a:p>
            <a:pPr marL="0" indent="0">
              <a:buNone/>
            </a:pPr>
            <a:r>
              <a:rPr lang="es-ES_tradnl" sz="3200" dirty="0" smtClean="0"/>
              <a:t>                                                                                             </a:t>
            </a:r>
            <a:endParaRPr lang="es-ES_tradnl" sz="2000" dirty="0"/>
          </a:p>
        </p:txBody>
      </p:sp>
    </p:spTree>
    <p:extLst>
      <p:ext uri="{BB962C8B-B14F-4D97-AF65-F5344CB8AC3E}">
        <p14:creationId xmlns:p14="http://schemas.microsoft.com/office/powerpoint/2010/main" val="1376238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94270" y="840260"/>
            <a:ext cx="11343502" cy="4114799"/>
          </a:xfrm>
        </p:spPr>
        <p:txBody>
          <a:bodyPr>
            <a:noAutofit/>
          </a:bodyPr>
          <a:lstStyle/>
          <a:p>
            <a:r>
              <a:rPr lang="es-ES_tradnl" sz="6600" dirty="0" smtClean="0"/>
              <a:t>6. ¿Cuál fue la reacción de Pedro cuando Jesús lavó los pies de los discípulos? </a:t>
            </a:r>
          </a:p>
          <a:p>
            <a:pPr marL="0" indent="0">
              <a:buNone/>
            </a:pPr>
            <a:r>
              <a:rPr lang="es-ES_tradnl" sz="6600" dirty="0"/>
              <a:t> </a:t>
            </a:r>
            <a:r>
              <a:rPr lang="es-ES_tradnl" sz="6600" dirty="0" smtClean="0"/>
              <a:t>Juan 13: 6-10.</a:t>
            </a:r>
            <a:r>
              <a:rPr lang="es-ES_tradnl" sz="6600" dirty="0"/>
              <a:t> </a:t>
            </a:r>
          </a:p>
          <a:p>
            <a:pPr marL="0" indent="0">
              <a:buNone/>
            </a:pPr>
            <a:r>
              <a:rPr lang="es-ES_tradnl" sz="6600" dirty="0"/>
              <a:t> </a:t>
            </a:r>
          </a:p>
          <a:p>
            <a:endParaRPr lang="es-ES_tradnl" sz="6600" dirty="0" smtClean="0"/>
          </a:p>
          <a:p>
            <a:pPr marL="0" indent="0">
              <a:buNone/>
            </a:pPr>
            <a:r>
              <a:rPr lang="es-ES_tradnl" sz="6600" dirty="0" smtClean="0"/>
              <a:t>                                                                                             </a:t>
            </a:r>
            <a:endParaRPr lang="es-ES_tradnl" sz="4800" dirty="0"/>
          </a:p>
        </p:txBody>
      </p:sp>
    </p:spTree>
    <p:extLst>
      <p:ext uri="{BB962C8B-B14F-4D97-AF65-F5344CB8AC3E}">
        <p14:creationId xmlns:p14="http://schemas.microsoft.com/office/powerpoint/2010/main" val="343486281"/>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Paquete</Template>
  <TotalTime>154</TotalTime>
  <Words>2141</Words>
  <Application>Microsoft Macintosh PowerPoint</Application>
  <PresentationFormat>Panorámica</PresentationFormat>
  <Paragraphs>202</Paragraphs>
  <Slides>32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32</vt:i4>
      </vt:variant>
    </vt:vector>
  </HeadingPairs>
  <TitlesOfParts>
    <vt:vector size="37" baseType="lpstr">
      <vt:lpstr>Gill Sans MT</vt:lpstr>
      <vt:lpstr>Helvetica Neue</vt:lpstr>
      <vt:lpstr>Mangal</vt:lpstr>
      <vt:lpstr>Arial</vt:lpstr>
      <vt:lpstr>Paquete</vt:lpstr>
      <vt:lpstr>Los ritos en la casa de Dios</vt:lpstr>
      <vt:lpstr>Presentación de PowerPoint</vt:lpstr>
      <vt:lpstr>Presentación de PowerPoint</vt:lpstr>
      <vt:lpstr>Presentación de PowerPoint</vt:lpstr>
      <vt:lpstr>Presentación de PowerPoint</vt:lpstr>
      <vt:lpstr>4. ¿Quién realizaba tales servicios por lo general?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La cena del señor</vt:lpstr>
      <vt:lpstr>Que los caminos de dios sean vuestros caminos</vt:lpstr>
      <vt:lpstr>Que los caminos de dios sean vuestros caminos</vt:lpstr>
      <vt:lpstr>Que los caminos de dios sean vuestros caminos</vt:lpstr>
      <vt:lpstr>Que los caminos de dios sean vuestros caminos</vt:lpstr>
      <vt:lpstr>Que los caminos de dios sean vuestros caminos</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Nivardo López</dc:creator>
  <cp:lastModifiedBy>Nivardo López</cp:lastModifiedBy>
  <cp:revision>26</cp:revision>
  <dcterms:created xsi:type="dcterms:W3CDTF">2017-12-12T14:41:59Z</dcterms:created>
  <dcterms:modified xsi:type="dcterms:W3CDTF">2017-12-12T17:16:29Z</dcterms:modified>
</cp:coreProperties>
</file>