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5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0B8A7-0D88-4948-98DE-D831D31294EF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C2852-63DF-AC42-9EA1-2F85560DBE1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51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Por medio de los diezmos y ofrendas</a:t>
            </a:r>
            <a:r>
              <a:rPr lang="es-ES" baseline="0" dirty="0" smtClean="0"/>
              <a:t> tambi</a:t>
            </a:r>
            <a:r>
              <a:rPr lang="es-ES" baseline="0" dirty="0" smtClean="0"/>
              <a:t>én se reconoce la supremacía de Dios en la vida.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C2852-63DF-AC42-9EA1-2F85560DBE19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26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F3918F7-4BFF-494E-8D80-EE8777865549}" type="datetimeFigureOut">
              <a:rPr lang="es-ES" smtClean="0"/>
              <a:t>26/07/17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1316" y="2364268"/>
            <a:ext cx="8531409" cy="756473"/>
          </a:xfrm>
        </p:spPr>
        <p:txBody>
          <a:bodyPr>
            <a:noAutofit/>
          </a:bodyPr>
          <a:lstStyle/>
          <a:p>
            <a:r>
              <a:rPr lang="es-ES" sz="7200" dirty="0" smtClean="0"/>
              <a:t>La iglesia remanente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111171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903" y="2758303"/>
            <a:ext cx="8586628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400" dirty="0" smtClean="0"/>
              <a:t>“Los mandamientos de Dios y el testimonio de Jes</a:t>
            </a:r>
            <a:r>
              <a:rPr lang="es-ES" sz="4400" dirty="0" smtClean="0"/>
              <a:t>ús están unidos. Ellos han de ser presentados al mundo claramente”.</a:t>
            </a:r>
          </a:p>
          <a:p>
            <a:pPr marL="0" indent="0">
              <a:buNone/>
            </a:pPr>
            <a:r>
              <a:rPr lang="es-ES" sz="2000" dirty="0"/>
              <a:t>(</a:t>
            </a:r>
            <a:r>
              <a:rPr lang="es-ES" sz="2000" i="1" dirty="0"/>
              <a:t>Testimonios, tomo 8, pág. 153).</a:t>
            </a:r>
            <a:endParaRPr lang="es-ES" sz="2000" dirty="0"/>
          </a:p>
          <a:p>
            <a:pPr marL="0" indent="0">
              <a:buNone/>
            </a:pPr>
            <a:endParaRPr lang="es-ES" sz="4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identificación del remanente</a:t>
            </a:r>
          </a:p>
        </p:txBody>
      </p:sp>
    </p:spTree>
    <p:extLst>
      <p:ext uri="{BB962C8B-B14F-4D97-AF65-F5344CB8AC3E}">
        <p14:creationId xmlns:p14="http://schemas.microsoft.com/office/powerpoint/2010/main" val="3037751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17512" y="2785915"/>
            <a:ext cx="8641847" cy="3675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c</a:t>
            </a:r>
            <a:r>
              <a:rPr lang="es-ES" sz="4400" dirty="0" smtClean="0"/>
              <a:t>. </a:t>
            </a:r>
            <a:r>
              <a:rPr lang="es-ES" sz="4400" dirty="0"/>
              <a:t>El mensaje es predicado en el tiempo preciso. </a:t>
            </a:r>
            <a:r>
              <a:rPr lang="es-ES" sz="4400" dirty="0" smtClean="0"/>
              <a:t>Por ejemplo la profec</a:t>
            </a:r>
            <a:r>
              <a:rPr lang="es-ES" sz="4400" dirty="0" smtClean="0"/>
              <a:t>í</a:t>
            </a:r>
            <a:r>
              <a:rPr lang="es-ES" sz="4400" dirty="0" smtClean="0"/>
              <a:t>a </a:t>
            </a:r>
            <a:r>
              <a:rPr lang="es-ES" sz="4400" dirty="0"/>
              <a:t>de los 2300 </a:t>
            </a:r>
            <a:r>
              <a:rPr lang="es-ES" sz="4400" dirty="0" smtClean="0"/>
              <a:t>d</a:t>
            </a:r>
            <a:r>
              <a:rPr lang="es-ES" sz="4400" dirty="0" smtClean="0"/>
              <a:t>í</a:t>
            </a:r>
            <a:r>
              <a:rPr lang="es-ES" sz="4400" dirty="0" smtClean="0"/>
              <a:t>as, las profec</a:t>
            </a:r>
            <a:r>
              <a:rPr lang="es-ES" sz="4400" dirty="0" smtClean="0"/>
              <a:t>ías acerca del nacimiento de Jesús</a:t>
            </a:r>
            <a:r>
              <a:rPr lang="es-ES" sz="4400" dirty="0" smtClean="0"/>
              <a:t>.</a:t>
            </a:r>
            <a:endParaRPr lang="es-ES" sz="4400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s-ES" dirty="0"/>
              <a:t>La identificación del remanente</a:t>
            </a:r>
          </a:p>
        </p:txBody>
      </p:sp>
    </p:spTree>
    <p:extLst>
      <p:ext uri="{BB962C8B-B14F-4D97-AF65-F5344CB8AC3E}">
        <p14:creationId xmlns:p14="http://schemas.microsoft.com/office/powerpoint/2010/main" val="90072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902" y="2675467"/>
            <a:ext cx="8752287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d. Es </a:t>
            </a:r>
            <a:r>
              <a:rPr lang="es-ES" sz="4000" dirty="0" smtClean="0"/>
              <a:t>“el Evangelio eterno” (</a:t>
            </a:r>
            <a:r>
              <a:rPr lang="es-ES" sz="4000" dirty="0" err="1" smtClean="0"/>
              <a:t>Apoc</a:t>
            </a:r>
            <a:r>
              <a:rPr lang="es-ES" sz="4000" dirty="0"/>
              <a:t>. 14</a:t>
            </a:r>
            <a:r>
              <a:rPr lang="es-ES" sz="4000" dirty="0" smtClean="0"/>
              <a:t>: 6</a:t>
            </a:r>
            <a:r>
              <a:rPr lang="es-ES" sz="4000" dirty="0"/>
              <a:t>), y </a:t>
            </a:r>
            <a:r>
              <a:rPr lang="es-ES" sz="4000" dirty="0" smtClean="0"/>
              <a:t>Jes</a:t>
            </a:r>
            <a:r>
              <a:rPr lang="es-ES" sz="4000" dirty="0" smtClean="0"/>
              <a:t>ú</a:t>
            </a:r>
            <a:r>
              <a:rPr lang="es-ES" sz="4000" dirty="0" smtClean="0"/>
              <a:t>s </a:t>
            </a:r>
            <a:r>
              <a:rPr lang="es-ES" sz="4000" dirty="0"/>
              <a:t>declaro: </a:t>
            </a:r>
            <a:r>
              <a:rPr lang="es-ES" sz="4000" dirty="0" smtClean="0"/>
              <a:t>“Y ser</a:t>
            </a:r>
            <a:r>
              <a:rPr lang="es-ES" sz="4000" dirty="0" smtClean="0"/>
              <a:t>á</a:t>
            </a:r>
            <a:r>
              <a:rPr lang="es-ES" sz="4000" dirty="0" smtClean="0"/>
              <a:t> </a:t>
            </a:r>
            <a:r>
              <a:rPr lang="es-ES" sz="4000" dirty="0"/>
              <a:t>predicado este Evangelio del reino en todo el mundo, para testimonio a todas las </a:t>
            </a:r>
            <a:r>
              <a:rPr lang="es-ES" sz="4000" dirty="0" smtClean="0"/>
              <a:t>naciones”. </a:t>
            </a:r>
            <a:r>
              <a:rPr lang="es-ES" sz="4000" dirty="0"/>
              <a:t>Mat. 24 14</a:t>
            </a:r>
            <a:r>
              <a:rPr lang="es-ES" sz="4000" dirty="0" smtClean="0"/>
              <a:t>.</a:t>
            </a:r>
            <a:endParaRPr lang="es-ES" sz="40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identificación del remanente</a:t>
            </a:r>
          </a:p>
        </p:txBody>
      </p:sp>
    </p:spTree>
    <p:extLst>
      <p:ext uri="{BB962C8B-B14F-4D97-AF65-F5344CB8AC3E}">
        <p14:creationId xmlns:p14="http://schemas.microsoft.com/office/powerpoint/2010/main" val="283542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31317" y="3117259"/>
            <a:ext cx="8559019" cy="2736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5400" dirty="0" smtClean="0"/>
              <a:t>a. La </a:t>
            </a:r>
            <a:r>
              <a:rPr lang="es-ES" sz="5400" dirty="0"/>
              <a:t>ley de Dios es eterna y debe ser obedecida. </a:t>
            </a:r>
            <a:endParaRPr lang="es-ES" sz="5400" dirty="0" smtClean="0"/>
          </a:p>
          <a:p>
            <a:pPr marL="0" indent="0">
              <a:buNone/>
            </a:pPr>
            <a:r>
              <a:rPr lang="es-ES" sz="4800" dirty="0" smtClean="0"/>
              <a:t>Sal</a:t>
            </a:r>
            <a:r>
              <a:rPr lang="es-ES" sz="4800" dirty="0"/>
              <a:t>. 19: 7-11; 119 142. </a:t>
            </a:r>
            <a:endParaRPr lang="es-ES" sz="4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9463" y="338328"/>
            <a:ext cx="8848921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790400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902" y="2937781"/>
            <a:ext cx="8641847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5400" dirty="0"/>
              <a:t>b. El séptimo </a:t>
            </a:r>
            <a:r>
              <a:rPr lang="es-ES" sz="5400" dirty="0" smtClean="0"/>
              <a:t>d</a:t>
            </a:r>
            <a:r>
              <a:rPr lang="es-ES" sz="5400" dirty="0" smtClean="0"/>
              <a:t>í</a:t>
            </a:r>
            <a:r>
              <a:rPr lang="es-ES" sz="5400" dirty="0" smtClean="0"/>
              <a:t>a </a:t>
            </a:r>
            <a:r>
              <a:rPr lang="es-ES" sz="5400" dirty="0"/>
              <a:t>es el </a:t>
            </a:r>
            <a:r>
              <a:rPr lang="es-ES" sz="5400" dirty="0" smtClean="0"/>
              <a:t>d</a:t>
            </a:r>
            <a:r>
              <a:rPr lang="es-ES" sz="5400" dirty="0" smtClean="0"/>
              <a:t>í</a:t>
            </a:r>
            <a:r>
              <a:rPr lang="es-ES" sz="5400" dirty="0" smtClean="0"/>
              <a:t>a </a:t>
            </a:r>
            <a:r>
              <a:rPr lang="es-ES" sz="5400" dirty="0"/>
              <a:t>de reposo. </a:t>
            </a:r>
            <a:endParaRPr lang="es-ES" sz="5400" dirty="0" smtClean="0"/>
          </a:p>
          <a:p>
            <a:pPr marL="0" indent="0">
              <a:buNone/>
            </a:pPr>
            <a:r>
              <a:rPr lang="es-ES" sz="5400" dirty="0" err="1" smtClean="0"/>
              <a:t>Exo</a:t>
            </a:r>
            <a:r>
              <a:rPr lang="es-ES" sz="5400" dirty="0"/>
              <a:t>. 20: 8-11. </a:t>
            </a:r>
            <a:endParaRPr lang="es-ES" sz="54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179463" y="338328"/>
            <a:ext cx="8848921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22947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17512" y="3186289"/>
            <a:ext cx="8683262" cy="2128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800" dirty="0"/>
              <a:t>c. Jesús vendrá la segunda vez. Juan 14: 1-</a:t>
            </a:r>
            <a:r>
              <a:rPr lang="es-ES" sz="4800" dirty="0" smtClean="0"/>
              <a:t>3. </a:t>
            </a:r>
            <a:endParaRPr lang="es-ES" sz="4800" dirty="0"/>
          </a:p>
          <a:p>
            <a:pPr marL="0" indent="0">
              <a:buNone/>
            </a:pPr>
            <a:endParaRPr lang="es-ES" sz="4800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151853" y="338328"/>
            <a:ext cx="8848921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8142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3707" y="2675467"/>
            <a:ext cx="862804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800" dirty="0"/>
              <a:t>d. El hombre es mortal y </a:t>
            </a:r>
            <a:r>
              <a:rPr lang="es-ES" sz="4800" dirty="0" smtClean="0"/>
              <a:t>duerme </a:t>
            </a:r>
            <a:r>
              <a:rPr lang="es-ES" sz="4800" dirty="0"/>
              <a:t>inconsciente en la muerte. </a:t>
            </a:r>
            <a:endParaRPr lang="es-ES" sz="4800" dirty="0" smtClean="0"/>
          </a:p>
          <a:p>
            <a:pPr marL="0" indent="0">
              <a:buNone/>
            </a:pPr>
            <a:r>
              <a:rPr lang="es-ES" sz="4800" dirty="0" err="1" smtClean="0"/>
              <a:t>Ecl</a:t>
            </a:r>
            <a:r>
              <a:rPr lang="es-ES" sz="4800" dirty="0"/>
              <a:t>. 9: 4-6.</a:t>
            </a:r>
            <a:endParaRPr lang="es-ES" sz="48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314330" y="338328"/>
            <a:ext cx="8523346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000925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926967"/>
            <a:ext cx="8600200" cy="30209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800" dirty="0"/>
              <a:t>e. El hombre pecador es </a:t>
            </a:r>
            <a:r>
              <a:rPr lang="es-ES" sz="4800" dirty="0" smtClean="0"/>
              <a:t>salvado </a:t>
            </a:r>
            <a:r>
              <a:rPr lang="es-ES" sz="4800" dirty="0"/>
              <a:t>por la gracia y la fe en </a:t>
            </a:r>
            <a:r>
              <a:rPr lang="es-ES" sz="4800" dirty="0" smtClean="0"/>
              <a:t>Cristo</a:t>
            </a:r>
            <a:r>
              <a:rPr lang="es-ES" sz="4800" dirty="0"/>
              <a:t>. </a:t>
            </a:r>
            <a:endParaRPr lang="es-ES" sz="4800" dirty="0" smtClean="0"/>
          </a:p>
          <a:p>
            <a:pPr marL="0" indent="0">
              <a:buNone/>
            </a:pPr>
            <a:r>
              <a:rPr lang="es-ES" sz="4800" dirty="0" smtClean="0"/>
              <a:t>Efe</a:t>
            </a:r>
            <a:r>
              <a:rPr lang="es-ES" sz="4800" dirty="0"/>
              <a:t>. 2: 5-10. </a:t>
            </a:r>
            <a:endParaRPr lang="es-ES" sz="4800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314330" y="338328"/>
            <a:ext cx="8523346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97682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6321" y="2675467"/>
            <a:ext cx="8700788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f. El sostén del programa del Evangelio por "diezmos y </a:t>
            </a:r>
            <a:r>
              <a:rPr lang="es-ES" sz="4400" dirty="0" smtClean="0"/>
              <a:t>ofrendas</a:t>
            </a:r>
            <a:r>
              <a:rPr lang="es-ES" sz="4400" dirty="0"/>
              <a:t>"</a:t>
            </a:r>
            <a:r>
              <a:rPr lang="es-ES" sz="4400" dirty="0" smtClean="0"/>
              <a:t>.</a:t>
            </a:r>
          </a:p>
          <a:p>
            <a:pPr marL="0" indent="0">
              <a:buNone/>
            </a:pPr>
            <a:r>
              <a:rPr lang="es-ES" sz="4400" dirty="0" smtClean="0"/>
              <a:t> </a:t>
            </a:r>
            <a:r>
              <a:rPr lang="es-ES" sz="4400" dirty="0"/>
              <a:t>Mal. 3: 8, 10.</a:t>
            </a:r>
            <a:endParaRPr lang="es-ES" sz="44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314330" y="338328"/>
            <a:ext cx="8523346" cy="1252728"/>
          </a:xfrm>
        </p:spPr>
        <p:txBody>
          <a:bodyPr>
            <a:normAutofit/>
          </a:bodyPr>
          <a:lstStyle/>
          <a:p>
            <a:r>
              <a:rPr lang="es-ES" sz="3200" dirty="0"/>
              <a:t>El Evangelio presentado por la Iglesia remanente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7421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675467"/>
            <a:ext cx="8650494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g. La salud es tan </a:t>
            </a:r>
            <a:r>
              <a:rPr lang="es-ES" sz="4400" dirty="0" smtClean="0"/>
              <a:t>cuidadosamente </a:t>
            </a:r>
            <a:r>
              <a:rPr lang="es-ES" sz="4400" dirty="0"/>
              <a:t>guardada como el </a:t>
            </a:r>
            <a:r>
              <a:rPr lang="es-ES" sz="4400" dirty="0" smtClean="0"/>
              <a:t>car</a:t>
            </a:r>
            <a:r>
              <a:rPr lang="es-ES" sz="4400" dirty="0" smtClean="0"/>
              <a:t>á</a:t>
            </a:r>
            <a:r>
              <a:rPr lang="es-ES" sz="4400" dirty="0" smtClean="0"/>
              <a:t>cter</a:t>
            </a:r>
            <a:r>
              <a:rPr lang="es-ES" sz="4400" dirty="0"/>
              <a:t>. </a:t>
            </a:r>
            <a:endParaRPr lang="es-ES" sz="4400" dirty="0" smtClean="0"/>
          </a:p>
          <a:p>
            <a:pPr marL="0" indent="0">
              <a:buNone/>
            </a:pPr>
            <a:r>
              <a:rPr lang="es-ES_tradnl" sz="4400" dirty="0"/>
              <a:t>3 Juan 2</a:t>
            </a:r>
            <a:endParaRPr lang="es-ES" sz="4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06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7642" y="2392463"/>
            <a:ext cx="8229600" cy="41974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400" dirty="0" smtClean="0"/>
              <a:t>Entonces </a:t>
            </a:r>
            <a:r>
              <a:rPr lang="es-ES" sz="4400" dirty="0"/>
              <a:t>el dragón se llenó de ira contra la mujer; y se fue a hacer guerra contra el resto de la descendencia de ella, los que guardan los mandamientos de Dios y tienen el testimonio de Jesucristo</a:t>
            </a:r>
            <a:r>
              <a:rPr lang="es-ES" sz="4400" dirty="0" smtClean="0"/>
              <a:t>. </a:t>
            </a:r>
            <a:r>
              <a:rPr lang="es-ES" sz="3200" dirty="0"/>
              <a:t>Apocalipsis 12:17</a:t>
            </a:r>
          </a:p>
          <a:p>
            <a:pPr marL="0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32283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188" y="2449117"/>
            <a:ext cx="8612773" cy="3450696"/>
          </a:xfrm>
        </p:spPr>
        <p:txBody>
          <a:bodyPr>
            <a:noAutofit/>
          </a:bodyPr>
          <a:lstStyle/>
          <a:p>
            <a:pPr marL="457200" indent="-457200">
              <a:buAutoNum type="alphaLcPeriod"/>
            </a:pPr>
            <a:r>
              <a:rPr lang="es-ES" sz="3600" dirty="0" smtClean="0"/>
              <a:t>La </a:t>
            </a:r>
            <a:r>
              <a:rPr lang="es-ES" sz="3600" dirty="0"/>
              <a:t>ley de Dios fue observada por</a:t>
            </a:r>
            <a:r>
              <a:rPr lang="es-ES" sz="3600" dirty="0" smtClean="0"/>
              <a:t>:</a:t>
            </a:r>
          </a:p>
          <a:p>
            <a:pPr marL="457200" indent="-457200">
              <a:buAutoNum type="arabicParenBoth"/>
            </a:pPr>
            <a:r>
              <a:rPr lang="es-ES_tradnl" sz="3600" dirty="0" smtClean="0"/>
              <a:t>Ad</a:t>
            </a:r>
            <a:r>
              <a:rPr lang="es-ES_tradnl" sz="3600" dirty="0" smtClean="0"/>
              <a:t>á</a:t>
            </a:r>
            <a:r>
              <a:rPr lang="es-ES_tradnl" sz="3600" dirty="0" smtClean="0"/>
              <a:t>n</a:t>
            </a:r>
            <a:r>
              <a:rPr lang="es-ES_tradnl" sz="3600" dirty="0"/>
              <a:t>. Compare 1 Juan. 3: 4 con </a:t>
            </a:r>
            <a:r>
              <a:rPr lang="es-ES_tradnl" sz="3600" dirty="0" err="1"/>
              <a:t>Rom</a:t>
            </a:r>
            <a:r>
              <a:rPr lang="es-ES_tradnl" sz="3600" dirty="0"/>
              <a:t>. 3: 20; 4: </a:t>
            </a:r>
            <a:r>
              <a:rPr lang="es-ES_tradnl" sz="3600" dirty="0" smtClean="0"/>
              <a:t>15.</a:t>
            </a:r>
          </a:p>
          <a:p>
            <a:pPr marL="457200" indent="-457200">
              <a:buAutoNum type="arabicParenBoth"/>
            </a:pPr>
            <a:r>
              <a:rPr lang="is-IS" sz="3600" dirty="0" smtClean="0"/>
              <a:t>Abrahan</a:t>
            </a:r>
            <a:r>
              <a:rPr lang="is-IS" sz="3600" dirty="0"/>
              <a:t>. Gén. 26 5</a:t>
            </a:r>
            <a:r>
              <a:rPr lang="is-IS" sz="3600" dirty="0" smtClean="0"/>
              <a:t>.</a:t>
            </a:r>
          </a:p>
          <a:p>
            <a:pPr marL="457200" indent="-457200">
              <a:buAutoNum type="arabicParenBoth"/>
            </a:pPr>
            <a:r>
              <a:rPr lang="es-ES" sz="3600" dirty="0" smtClean="0"/>
              <a:t>Los israelitas. Ex. 20; </a:t>
            </a:r>
            <a:r>
              <a:rPr lang="es-ES" sz="3600" dirty="0" err="1" smtClean="0"/>
              <a:t>Rom</a:t>
            </a:r>
            <a:r>
              <a:rPr lang="es-ES" sz="3600" dirty="0" smtClean="0"/>
              <a:t>. </a:t>
            </a:r>
            <a:r>
              <a:rPr lang="es-ES" sz="3600" dirty="0"/>
              <a:t>3: 2</a:t>
            </a:r>
            <a:r>
              <a:rPr lang="es-ES" sz="3600" dirty="0" smtClean="0"/>
              <a:t>.</a:t>
            </a:r>
          </a:p>
          <a:p>
            <a:pPr marL="457200" indent="-457200">
              <a:buAutoNum type="arabicParenBoth"/>
            </a:pPr>
            <a:r>
              <a:rPr lang="pt-BR" sz="3600" dirty="0" err="1" smtClean="0"/>
              <a:t>Jes</a:t>
            </a:r>
            <a:r>
              <a:rPr lang="pt-BR" sz="3600" dirty="0" err="1" smtClean="0"/>
              <a:t>ú</a:t>
            </a:r>
            <a:r>
              <a:rPr lang="pt-BR" sz="3600" dirty="0" err="1" smtClean="0"/>
              <a:t>s</a:t>
            </a:r>
            <a:r>
              <a:rPr lang="pt-BR" sz="3600" dirty="0"/>
              <a:t>. Isa. 42: 21 </a:t>
            </a:r>
            <a:r>
              <a:rPr lang="pt-BR" sz="3600" dirty="0" smtClean="0"/>
              <a:t>Mat. </a:t>
            </a:r>
            <a:r>
              <a:rPr lang="pt-BR" sz="3600" dirty="0"/>
              <a:t>5: 17; 19: 17</a:t>
            </a:r>
            <a:r>
              <a:rPr lang="pt-BR" sz="3600" dirty="0" smtClean="0"/>
              <a:t>.</a:t>
            </a:r>
          </a:p>
          <a:p>
            <a:pPr marL="457200" indent="-457200">
              <a:buAutoNum type="arabicParenBoth"/>
            </a:pPr>
            <a:endParaRPr lang="es-ES" sz="3600" dirty="0" smtClean="0"/>
          </a:p>
          <a:p>
            <a:pPr marL="457200" indent="-457200">
              <a:buAutoNum type="arabicParenBoth"/>
            </a:pPr>
            <a:endParaRPr lang="es-ES" sz="3600" dirty="0" smtClean="0"/>
          </a:p>
          <a:p>
            <a:pPr marL="457200" indent="-457200">
              <a:buAutoNum type="arabicParenBoth"/>
            </a:pPr>
            <a:endParaRPr lang="is-IS" sz="3600" dirty="0" smtClean="0"/>
          </a:p>
          <a:p>
            <a:pPr marL="457200" indent="-457200">
              <a:buAutoNum type="arabicParenBoth"/>
            </a:pPr>
            <a:endParaRPr lang="es-ES_tradnl" sz="3600" dirty="0" smtClean="0"/>
          </a:p>
          <a:p>
            <a:pPr marL="0" indent="0">
              <a:buNone/>
            </a:pPr>
            <a:r>
              <a:rPr lang="es-ES_tradnl" sz="3600" dirty="0" smtClean="0"/>
              <a:t> </a:t>
            </a:r>
            <a:endParaRPr lang="es-ES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5453"/>
            <a:ext cx="8229600" cy="1252728"/>
          </a:xfrm>
        </p:spPr>
        <p:txBody>
          <a:bodyPr/>
          <a:lstStyle/>
          <a:p>
            <a:r>
              <a:rPr lang="es-ES" dirty="0"/>
              <a:t>Conocida a través de las edades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4554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524566"/>
            <a:ext cx="8738508" cy="4177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/>
              <a:t>b. El </a:t>
            </a:r>
            <a:r>
              <a:rPr lang="es-ES" sz="3200" dirty="0" smtClean="0"/>
              <a:t>S</a:t>
            </a:r>
            <a:r>
              <a:rPr lang="es-ES" sz="3200" dirty="0" smtClean="0"/>
              <a:t>á</a:t>
            </a:r>
            <a:r>
              <a:rPr lang="es-ES" sz="3200" dirty="0" smtClean="0"/>
              <a:t>bado </a:t>
            </a:r>
            <a:r>
              <a:rPr lang="es-ES" sz="3200" dirty="0"/>
              <a:t>fue guardado por</a:t>
            </a:r>
            <a:r>
              <a:rPr lang="es-ES" sz="3200" dirty="0" smtClean="0"/>
              <a:t>:</a:t>
            </a:r>
          </a:p>
          <a:p>
            <a:pPr marL="457200" indent="-457200">
              <a:buAutoNum type="arabicParenBoth"/>
            </a:pPr>
            <a:r>
              <a:rPr lang="is-IS" sz="3200" dirty="0" smtClean="0"/>
              <a:t>Adan</a:t>
            </a:r>
            <a:r>
              <a:rPr lang="is-IS" sz="3200" dirty="0"/>
              <a:t>. Gén. 2: 2, 3; Mar 2: 27, 28</a:t>
            </a:r>
            <a:r>
              <a:rPr lang="is-IS" sz="3200" dirty="0" smtClean="0"/>
              <a:t>.</a:t>
            </a:r>
          </a:p>
          <a:p>
            <a:pPr marL="457200" indent="-457200">
              <a:buAutoNum type="arabicParenBoth"/>
            </a:pPr>
            <a:r>
              <a:rPr lang="pt-BR" sz="3200" dirty="0" smtClean="0"/>
              <a:t>Los </a:t>
            </a:r>
            <a:r>
              <a:rPr lang="pt-BR" sz="3200" dirty="0"/>
              <a:t>israelitas. </a:t>
            </a:r>
            <a:r>
              <a:rPr lang="pt-BR" sz="3200" dirty="0" err="1"/>
              <a:t>Exo</a:t>
            </a:r>
            <a:r>
              <a:rPr lang="pt-BR" sz="3200" dirty="0"/>
              <a:t>. </a:t>
            </a:r>
            <a:r>
              <a:rPr lang="pt-BR" sz="3200" dirty="0" smtClean="0"/>
              <a:t>16; </a:t>
            </a:r>
            <a:r>
              <a:rPr lang="pt-BR" sz="3200" dirty="0"/>
              <a:t>20: 8-</a:t>
            </a:r>
            <a:r>
              <a:rPr lang="pt-BR" sz="3200" dirty="0" smtClean="0"/>
              <a:t>10; </a:t>
            </a:r>
            <a:r>
              <a:rPr lang="pt-BR" sz="3200" dirty="0"/>
              <a:t>31: 16-18</a:t>
            </a:r>
            <a:r>
              <a:rPr lang="pt-BR" sz="3200" dirty="0" smtClean="0"/>
              <a:t>.</a:t>
            </a:r>
          </a:p>
          <a:p>
            <a:pPr marL="457200" indent="-457200">
              <a:buAutoNum type="arabicParenBoth"/>
            </a:pPr>
            <a:r>
              <a:rPr lang="it-IT" sz="3200" dirty="0" smtClean="0"/>
              <a:t>Cristo </a:t>
            </a:r>
            <a:r>
              <a:rPr lang="it-IT" sz="3200" dirty="0"/>
              <a:t>Mar. </a:t>
            </a:r>
            <a:r>
              <a:rPr lang="it-IT" sz="3200" dirty="0" smtClean="0"/>
              <a:t>2: </a:t>
            </a:r>
            <a:r>
              <a:rPr lang="it-IT" sz="3200" dirty="0"/>
              <a:t>27, 28; </a:t>
            </a:r>
            <a:r>
              <a:rPr lang="it-IT" sz="3200" dirty="0" err="1"/>
              <a:t>Luc</a:t>
            </a:r>
            <a:r>
              <a:rPr lang="it-IT" sz="3200" dirty="0"/>
              <a:t>. 4: 16</a:t>
            </a:r>
            <a:r>
              <a:rPr lang="it-IT" sz="3200" dirty="0" smtClean="0"/>
              <a:t>.</a:t>
            </a:r>
          </a:p>
          <a:p>
            <a:pPr marL="457200" indent="-457200">
              <a:buAutoNum type="arabicParenBoth"/>
            </a:pPr>
            <a:r>
              <a:rPr lang="es-ES_tradnl" sz="3200" dirty="0" smtClean="0"/>
              <a:t>Los disc</a:t>
            </a:r>
            <a:r>
              <a:rPr lang="es-ES_tradnl" sz="3200" dirty="0" smtClean="0"/>
              <a:t>í</a:t>
            </a:r>
            <a:r>
              <a:rPr lang="es-ES_tradnl" sz="3200" dirty="0" smtClean="0"/>
              <a:t>pulos </a:t>
            </a:r>
            <a:r>
              <a:rPr lang="es-ES_tradnl" sz="3200" dirty="0"/>
              <a:t>(antes y después de la </a:t>
            </a:r>
            <a:r>
              <a:rPr lang="es-ES_tradnl" sz="3200" dirty="0" smtClean="0"/>
              <a:t>resurrecci</a:t>
            </a:r>
            <a:r>
              <a:rPr lang="es-ES_tradnl" sz="3200" dirty="0" smtClean="0"/>
              <a:t>ó</a:t>
            </a:r>
            <a:r>
              <a:rPr lang="es-ES_tradnl" sz="3200" dirty="0" smtClean="0"/>
              <a:t>n</a:t>
            </a:r>
            <a:r>
              <a:rPr lang="es-ES_tradnl" sz="3200" dirty="0"/>
              <a:t>). </a:t>
            </a:r>
            <a:r>
              <a:rPr lang="es-ES_tradnl" sz="3200" dirty="0" err="1"/>
              <a:t>Luc</a:t>
            </a:r>
            <a:r>
              <a:rPr lang="es-ES_tradnl" sz="3200" dirty="0"/>
              <a:t>. 23: 56</a:t>
            </a:r>
            <a:r>
              <a:rPr lang="es-ES_tradnl" sz="3200" dirty="0" smtClean="0"/>
              <a:t>;</a:t>
            </a:r>
          </a:p>
          <a:p>
            <a:pPr marL="0" indent="0">
              <a:buNone/>
            </a:pPr>
            <a:r>
              <a:rPr lang="es-ES_tradnl" sz="3200" dirty="0"/>
              <a:t> </a:t>
            </a:r>
            <a:r>
              <a:rPr lang="es-ES_tradnl" sz="3200" dirty="0" smtClean="0"/>
              <a:t>        </a:t>
            </a:r>
            <a:r>
              <a:rPr lang="es-ES_tradnl" sz="3200" dirty="0" err="1"/>
              <a:t>Hech</a:t>
            </a:r>
            <a:r>
              <a:rPr lang="es-ES_tradnl" sz="3200" dirty="0"/>
              <a:t>. </a:t>
            </a:r>
            <a:r>
              <a:rPr lang="es-ES_tradnl" sz="3200" dirty="0" smtClean="0"/>
              <a:t>13: 40</a:t>
            </a:r>
            <a:r>
              <a:rPr lang="es-ES_tradnl" sz="3200" dirty="0"/>
              <a:t>, 42, 17: 2; 18: 4; </a:t>
            </a:r>
            <a:r>
              <a:rPr lang="es-ES_tradnl" sz="3200" dirty="0" err="1"/>
              <a:t>Apoc</a:t>
            </a:r>
            <a:r>
              <a:rPr lang="es-ES_tradnl" sz="3200" dirty="0"/>
              <a:t>. 1: 10. </a:t>
            </a:r>
            <a:endParaRPr lang="it-IT" sz="3200" dirty="0" smtClean="0"/>
          </a:p>
          <a:p>
            <a:pPr marL="457200" indent="-457200">
              <a:buAutoNum type="arabicParenBoth"/>
            </a:pPr>
            <a:endParaRPr lang="pt-BR" sz="3200" dirty="0" smtClean="0"/>
          </a:p>
          <a:p>
            <a:pPr marL="457200" indent="-457200">
              <a:buAutoNum type="arabicParenBoth"/>
            </a:pPr>
            <a:endParaRPr lang="is-IS" sz="3200" dirty="0" smtClean="0"/>
          </a:p>
          <a:p>
            <a:pPr marL="457200" indent="-457200">
              <a:buAutoNum type="arabicParenBoth"/>
            </a:pPr>
            <a:endParaRPr lang="es-ES" sz="3200" dirty="0" smtClean="0"/>
          </a:p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smtClean="0"/>
              <a:t> </a:t>
            </a:r>
            <a:endParaRPr lang="es-ES" sz="32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s-ES" dirty="0"/>
              <a:t>Conocida a través de las edades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7735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1761" y="2499417"/>
            <a:ext cx="8575054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3200" dirty="0"/>
              <a:t>c. Los siguientes </a:t>
            </a:r>
            <a:r>
              <a:rPr lang="es-ES_tradnl" sz="3200" dirty="0" smtClean="0"/>
              <a:t>hombres de Dios creyeron </a:t>
            </a:r>
            <a:r>
              <a:rPr lang="es-ES_tradnl" sz="3200" dirty="0"/>
              <a:t>en la segunda venida de Cristo</a:t>
            </a:r>
            <a:r>
              <a:rPr lang="es-ES_tradnl" sz="3200" dirty="0" smtClean="0"/>
              <a:t>:</a:t>
            </a:r>
          </a:p>
          <a:p>
            <a:pPr marL="457200" indent="-457200">
              <a:buAutoNum type="arabicParenBoth"/>
            </a:pPr>
            <a:r>
              <a:rPr lang="es-ES_tradnl" sz="3200" dirty="0" smtClean="0"/>
              <a:t>Enoc</a:t>
            </a:r>
            <a:r>
              <a:rPr lang="es-ES_tradnl" sz="3200" dirty="0"/>
              <a:t>. </a:t>
            </a:r>
            <a:r>
              <a:rPr lang="es-ES_tradnl" sz="3200" dirty="0" err="1"/>
              <a:t>Jud</a:t>
            </a:r>
            <a:r>
              <a:rPr lang="es-ES_tradnl" sz="3200" dirty="0"/>
              <a:t>. 14, 15</a:t>
            </a:r>
            <a:r>
              <a:rPr lang="es-ES_tradnl" sz="3200" dirty="0" smtClean="0"/>
              <a:t>.</a:t>
            </a:r>
          </a:p>
          <a:p>
            <a:pPr marL="457200" indent="-457200">
              <a:buAutoNum type="arabicParenBoth"/>
            </a:pPr>
            <a:r>
              <a:rPr lang="es-ES_tradnl" sz="3200" dirty="0" smtClean="0"/>
              <a:t>Job</a:t>
            </a:r>
            <a:r>
              <a:rPr lang="es-ES_tradnl" sz="3200" dirty="0"/>
              <a:t>. Job 19: 25. </a:t>
            </a:r>
            <a:endParaRPr lang="es-ES_tradnl" sz="3200" dirty="0" smtClean="0"/>
          </a:p>
          <a:p>
            <a:pPr marL="457200" indent="-457200">
              <a:buAutoNum type="arabicParenBoth"/>
            </a:pPr>
            <a:r>
              <a:rPr lang="es-ES_tradnl" sz="3200" dirty="0" smtClean="0"/>
              <a:t>David</a:t>
            </a:r>
            <a:r>
              <a:rPr lang="es-ES_tradnl" sz="3200" dirty="0"/>
              <a:t>. Sal. 50: 3. </a:t>
            </a:r>
            <a:endParaRPr lang="es-ES_tradnl" sz="3200" dirty="0" smtClean="0"/>
          </a:p>
          <a:p>
            <a:pPr marL="457200" indent="-457200">
              <a:buAutoNum type="arabicParenBoth"/>
            </a:pPr>
            <a:r>
              <a:rPr lang="es-ES_tradnl" sz="3200" dirty="0" smtClean="0"/>
              <a:t>Jes</a:t>
            </a:r>
            <a:r>
              <a:rPr lang="es-ES_tradnl" sz="3200" dirty="0" smtClean="0"/>
              <a:t>ú</a:t>
            </a:r>
            <a:r>
              <a:rPr lang="es-ES_tradnl" sz="3200" dirty="0" smtClean="0"/>
              <a:t>s</a:t>
            </a:r>
            <a:r>
              <a:rPr lang="es-ES_tradnl" sz="3200" dirty="0"/>
              <a:t>. Mat. 24; Juan 14: 1-</a:t>
            </a:r>
            <a:r>
              <a:rPr lang="es-ES_tradnl" sz="3200" dirty="0" smtClean="0"/>
              <a:t>4</a:t>
            </a:r>
          </a:p>
          <a:p>
            <a:pPr marL="457200" indent="-457200">
              <a:buAutoNum type="arabicParenBoth"/>
            </a:pPr>
            <a:r>
              <a:rPr lang="es-ES_tradnl" sz="3200" dirty="0" smtClean="0"/>
              <a:t>Los disc</a:t>
            </a:r>
            <a:r>
              <a:rPr lang="es-ES_tradnl" sz="3200" dirty="0" smtClean="0"/>
              <a:t>í</a:t>
            </a:r>
            <a:r>
              <a:rPr lang="es-ES_tradnl" sz="3200" dirty="0" smtClean="0"/>
              <a:t>pulos</a:t>
            </a:r>
            <a:r>
              <a:rPr lang="es-ES_tradnl" sz="3200" dirty="0"/>
              <a:t>. 1 </a:t>
            </a:r>
            <a:r>
              <a:rPr lang="es-ES_tradnl" sz="3200" dirty="0" err="1"/>
              <a:t>Cor</a:t>
            </a:r>
            <a:r>
              <a:rPr lang="es-ES_tradnl" sz="3200" dirty="0"/>
              <a:t>. 15: 51-53 1 </a:t>
            </a:r>
            <a:r>
              <a:rPr lang="es-ES_tradnl" sz="3200" dirty="0" err="1"/>
              <a:t>Tes</a:t>
            </a:r>
            <a:r>
              <a:rPr lang="es-ES_tradnl" sz="3200" dirty="0"/>
              <a:t>. 4: 16, </a:t>
            </a:r>
            <a:endParaRPr lang="es-ES" sz="32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s-ES" dirty="0"/>
              <a:t>Conocida a través de las edades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1499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675466"/>
            <a:ext cx="8663067" cy="387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800" dirty="0"/>
              <a:t>c. Los siguientes hombres de Dios </a:t>
            </a:r>
            <a:r>
              <a:rPr lang="es-ES_tradnl" sz="2800" dirty="0" smtClean="0"/>
              <a:t>no creyeron </a:t>
            </a:r>
            <a:r>
              <a:rPr lang="es-ES_tradnl" sz="2800" dirty="0"/>
              <a:t>en la </a:t>
            </a:r>
            <a:r>
              <a:rPr lang="es-ES_tradnl" sz="2800" dirty="0" smtClean="0"/>
              <a:t>inmortalidad del alma:</a:t>
            </a:r>
          </a:p>
          <a:p>
            <a:pPr marL="457200" indent="-457200">
              <a:buAutoNum type="arabicParenBoth"/>
            </a:pPr>
            <a:r>
              <a:rPr lang="is-IS" sz="2800" dirty="0" smtClean="0"/>
              <a:t>Adan</a:t>
            </a:r>
            <a:r>
              <a:rPr lang="is-IS" sz="2800" dirty="0"/>
              <a:t>. Gen. 3: 1-4, 19. </a:t>
            </a:r>
            <a:endParaRPr lang="is-IS" sz="2800" dirty="0" smtClean="0"/>
          </a:p>
          <a:p>
            <a:pPr marL="457200" indent="-457200">
              <a:buAutoNum type="arabicParenBoth"/>
            </a:pPr>
            <a:r>
              <a:rPr lang="is-IS" sz="2800" dirty="0" smtClean="0"/>
              <a:t>Job. </a:t>
            </a:r>
            <a:r>
              <a:rPr lang="is-IS" sz="2800" dirty="0"/>
              <a:t>Job 4: </a:t>
            </a:r>
            <a:r>
              <a:rPr lang="is-IS" sz="2800" dirty="0" smtClean="0"/>
              <a:t>17; 14: </a:t>
            </a:r>
            <a:r>
              <a:rPr lang="is-IS" sz="2800" dirty="0"/>
              <a:t>20, </a:t>
            </a:r>
            <a:r>
              <a:rPr lang="is-IS" sz="2800" dirty="0" smtClean="0"/>
              <a:t>21.</a:t>
            </a:r>
          </a:p>
          <a:p>
            <a:pPr marL="457200" indent="-457200">
              <a:buAutoNum type="arabicParenBoth"/>
            </a:pPr>
            <a:r>
              <a:rPr lang="is-IS" sz="2800" dirty="0" smtClean="0"/>
              <a:t>David. </a:t>
            </a:r>
            <a:r>
              <a:rPr lang="is-IS" sz="2800" dirty="0"/>
              <a:t>Sal. 37: 10, 20; 146 3, </a:t>
            </a:r>
            <a:r>
              <a:rPr lang="is-IS" sz="2800" dirty="0" smtClean="0"/>
              <a:t>4.</a:t>
            </a:r>
          </a:p>
          <a:p>
            <a:pPr marL="457200" indent="-457200">
              <a:buAutoNum type="arabicParenBoth"/>
            </a:pPr>
            <a:r>
              <a:rPr lang="is-IS" sz="2800" dirty="0" smtClean="0"/>
              <a:t>Salomon</a:t>
            </a:r>
            <a:r>
              <a:rPr lang="is-IS" sz="2800" dirty="0"/>
              <a:t>. Ecl. 9: 4-6. </a:t>
            </a:r>
            <a:endParaRPr lang="is-IS" sz="2800" dirty="0" smtClean="0"/>
          </a:p>
          <a:p>
            <a:pPr marL="457200" indent="-457200">
              <a:buAutoNum type="arabicParenBoth"/>
            </a:pPr>
            <a:r>
              <a:rPr lang="is-IS" sz="2800" dirty="0" smtClean="0"/>
              <a:t>Los disc</a:t>
            </a:r>
            <a:r>
              <a:rPr lang="is-IS" sz="2800" dirty="0" smtClean="0"/>
              <a:t>í</a:t>
            </a:r>
            <a:r>
              <a:rPr lang="is-IS" sz="2800" dirty="0" smtClean="0"/>
              <a:t>pulos</a:t>
            </a:r>
            <a:r>
              <a:rPr lang="is-IS" sz="2800" dirty="0"/>
              <a:t>. Hech. 2: 29: 1 Cor. 15: 51-55.</a:t>
            </a:r>
            <a:endParaRPr lang="es-ES_tradnl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Conocida a través de las edades</a:t>
            </a:r>
          </a:p>
        </p:txBody>
      </p:sp>
    </p:spTree>
    <p:extLst>
      <p:ext uri="{BB962C8B-B14F-4D97-AF65-F5344CB8AC3E}">
        <p14:creationId xmlns:p14="http://schemas.microsoft.com/office/powerpoint/2010/main" val="3791007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64041" y="2675467"/>
            <a:ext cx="8625348" cy="38257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sz="4000" dirty="0"/>
              <a:t>e. El hombre nunca </a:t>
            </a:r>
            <a:r>
              <a:rPr lang="es-ES" sz="4000" dirty="0" smtClean="0"/>
              <a:t>ser</a:t>
            </a:r>
            <a:r>
              <a:rPr lang="es-ES" sz="4000" dirty="0" smtClean="0"/>
              <a:t>í</a:t>
            </a:r>
            <a:r>
              <a:rPr lang="es-ES" sz="4000" dirty="0" smtClean="0"/>
              <a:t>a salvado</a:t>
            </a:r>
            <a:r>
              <a:rPr lang="es-ES" sz="4000" dirty="0"/>
              <a:t>, sino por la fe en </a:t>
            </a:r>
            <a:r>
              <a:rPr lang="es-ES" sz="4000" dirty="0" smtClean="0"/>
              <a:t>Jes</a:t>
            </a:r>
            <a:r>
              <a:rPr lang="es-ES" sz="4000" dirty="0" smtClean="0"/>
              <a:t>ú</a:t>
            </a:r>
            <a:r>
              <a:rPr lang="es-ES" sz="4000" dirty="0" smtClean="0"/>
              <a:t>s</a:t>
            </a:r>
            <a:r>
              <a:rPr lang="es-ES" sz="4000" dirty="0"/>
              <a:t>: </a:t>
            </a:r>
            <a:endParaRPr lang="es-ES" sz="4000" dirty="0" smtClean="0"/>
          </a:p>
          <a:p>
            <a:pPr marL="514350" indent="-514350">
              <a:buAutoNum type="arabicParenBoth"/>
            </a:pPr>
            <a:r>
              <a:rPr lang="es-ES" sz="4000" dirty="0" smtClean="0"/>
              <a:t> Ad</a:t>
            </a:r>
            <a:r>
              <a:rPr lang="es-ES" sz="4000" dirty="0" smtClean="0"/>
              <a:t>á</a:t>
            </a:r>
            <a:r>
              <a:rPr lang="es-ES" sz="4000" dirty="0" smtClean="0"/>
              <a:t>n. </a:t>
            </a:r>
            <a:r>
              <a:rPr lang="es-ES" sz="4000" dirty="0"/>
              <a:t>Gen. </a:t>
            </a:r>
            <a:r>
              <a:rPr lang="es-ES" sz="4000" dirty="0" smtClean="0"/>
              <a:t>3: 15.</a:t>
            </a:r>
          </a:p>
          <a:p>
            <a:pPr marL="514350" indent="-514350">
              <a:buAutoNum type="arabicParenBoth"/>
            </a:pPr>
            <a:r>
              <a:rPr lang="es-ES" sz="4000" dirty="0" smtClean="0"/>
              <a:t> Noé</a:t>
            </a:r>
            <a:r>
              <a:rPr lang="es-ES" sz="4000" dirty="0"/>
              <a:t>. </a:t>
            </a:r>
            <a:r>
              <a:rPr lang="es-ES" sz="4000" dirty="0" smtClean="0"/>
              <a:t>Gen</a:t>
            </a:r>
            <a:r>
              <a:rPr lang="es-ES" sz="4000" dirty="0"/>
              <a:t>. 6: 8; </a:t>
            </a:r>
            <a:r>
              <a:rPr lang="es-ES" sz="4000" dirty="0" err="1"/>
              <a:t>Heb</a:t>
            </a:r>
            <a:r>
              <a:rPr lang="es-ES" sz="4000" dirty="0"/>
              <a:t>. 11</a:t>
            </a:r>
            <a:r>
              <a:rPr lang="es-ES" sz="4000" dirty="0" smtClean="0"/>
              <a:t>: 7.</a:t>
            </a:r>
          </a:p>
          <a:p>
            <a:pPr marL="514350" indent="-514350">
              <a:buAutoNum type="arabicParenBoth"/>
            </a:pPr>
            <a:r>
              <a:rPr lang="es-ES" sz="4000" dirty="0" smtClean="0"/>
              <a:t>Todas las personas, en todas las edades han sido salvadas por la gracia. Tito 2: 11.</a:t>
            </a:r>
          </a:p>
          <a:p>
            <a:pPr marL="514350" indent="-514350">
              <a:buFont typeface="Symbol" pitchFamily="18" charset="2"/>
              <a:buAutoNum type="arabicParenBoth"/>
            </a:pPr>
            <a:r>
              <a:rPr lang="es-ES_tradnl" sz="3600" dirty="0"/>
              <a:t>Los discípulos </a:t>
            </a:r>
            <a:r>
              <a:rPr lang="es-ES_tradnl" sz="3600" dirty="0" err="1"/>
              <a:t>Rom</a:t>
            </a:r>
            <a:r>
              <a:rPr lang="es-ES_tradnl" sz="3600" dirty="0"/>
              <a:t>. 3 31; </a:t>
            </a:r>
            <a:r>
              <a:rPr lang="es-ES_tradnl" sz="3600" dirty="0" err="1"/>
              <a:t>Heb</a:t>
            </a:r>
            <a:r>
              <a:rPr lang="es-ES_tradnl" sz="3600" dirty="0"/>
              <a:t>. 11: 6; </a:t>
            </a:r>
            <a:r>
              <a:rPr lang="es-ES_tradnl" sz="3600" dirty="0" err="1"/>
              <a:t>Sant</a:t>
            </a:r>
            <a:r>
              <a:rPr lang="es-ES_tradnl" sz="3600" dirty="0"/>
              <a:t>. 2 20.</a:t>
            </a:r>
          </a:p>
          <a:p>
            <a:pPr marL="514350" indent="-514350">
              <a:buAutoNum type="arabicParenBoth"/>
            </a:pPr>
            <a:endParaRPr lang="es-ES" sz="4000" dirty="0" smtClean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s-ES" dirty="0"/>
              <a:t>Conocida a través de las edades</a:t>
            </a:r>
          </a:p>
        </p:txBody>
      </p:sp>
    </p:spTree>
    <p:extLst>
      <p:ext uri="{BB962C8B-B14F-4D97-AF65-F5344CB8AC3E}">
        <p14:creationId xmlns:p14="http://schemas.microsoft.com/office/powerpoint/2010/main" val="2752632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idx="1"/>
          </p:nvPr>
        </p:nvSpPr>
        <p:spPr>
          <a:xfrm>
            <a:off x="327025" y="2524038"/>
            <a:ext cx="8499475" cy="39771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/>
              <a:t>f. Cada uno de los siguientes </a:t>
            </a:r>
            <a:r>
              <a:rPr lang="es-ES" sz="3200" dirty="0" smtClean="0"/>
              <a:t>personajes de la Biblia adoraron a Dios con los </a:t>
            </a:r>
            <a:r>
              <a:rPr lang="es-ES" sz="3200" dirty="0"/>
              <a:t>diezmos</a:t>
            </a:r>
            <a:r>
              <a:rPr lang="es-ES" sz="3200" dirty="0" smtClean="0"/>
              <a:t>:</a:t>
            </a:r>
          </a:p>
          <a:p>
            <a:pPr marL="457200" indent="-457200">
              <a:buAutoNum type="arabicParenBoth"/>
            </a:pPr>
            <a:r>
              <a:rPr lang="es-ES" sz="3200" dirty="0" smtClean="0"/>
              <a:t>Abrah</a:t>
            </a:r>
            <a:r>
              <a:rPr lang="es-ES" sz="3200" dirty="0" smtClean="0"/>
              <a:t>á</a:t>
            </a:r>
            <a:r>
              <a:rPr lang="es-ES" sz="3200" dirty="0" smtClean="0"/>
              <a:t>n</a:t>
            </a:r>
            <a:r>
              <a:rPr lang="es-ES" sz="3200" dirty="0"/>
              <a:t>. Gen. </a:t>
            </a:r>
            <a:r>
              <a:rPr lang="es-ES" sz="3200" dirty="0" smtClean="0"/>
              <a:t>14: 20.</a:t>
            </a:r>
          </a:p>
          <a:p>
            <a:pPr marL="457200" indent="-457200">
              <a:buAutoNum type="arabicParenBoth"/>
            </a:pPr>
            <a:r>
              <a:rPr lang="es-ES" sz="3200" dirty="0" smtClean="0"/>
              <a:t>Jacob. </a:t>
            </a:r>
            <a:r>
              <a:rPr lang="es-ES" sz="3200" dirty="0"/>
              <a:t>Gen. </a:t>
            </a:r>
            <a:r>
              <a:rPr lang="es-ES" sz="3200" dirty="0" smtClean="0"/>
              <a:t>28: </a:t>
            </a:r>
            <a:r>
              <a:rPr lang="es-ES" sz="3200" dirty="0"/>
              <a:t>22. </a:t>
            </a:r>
            <a:endParaRPr lang="es-ES" sz="3200" dirty="0" smtClean="0"/>
          </a:p>
          <a:p>
            <a:pPr marL="457200" indent="-457200">
              <a:buAutoNum type="arabicParenBoth"/>
            </a:pPr>
            <a:r>
              <a:rPr lang="es-ES" sz="3200" dirty="0" smtClean="0"/>
              <a:t>Malaqu</a:t>
            </a:r>
            <a:r>
              <a:rPr lang="es-ES" sz="3200" dirty="0" smtClean="0"/>
              <a:t>í</a:t>
            </a:r>
            <a:r>
              <a:rPr lang="es-ES" sz="3200" dirty="0" smtClean="0"/>
              <a:t>as</a:t>
            </a:r>
            <a:r>
              <a:rPr lang="es-ES" sz="3200" dirty="0"/>
              <a:t>. Mal. </a:t>
            </a:r>
            <a:r>
              <a:rPr lang="es-ES" sz="3200" dirty="0" smtClean="0"/>
              <a:t>3: </a:t>
            </a:r>
            <a:r>
              <a:rPr lang="es-ES" sz="3200" dirty="0"/>
              <a:t>8-12</a:t>
            </a:r>
            <a:r>
              <a:rPr lang="es-ES" sz="3200" dirty="0" smtClean="0"/>
              <a:t>.</a:t>
            </a:r>
          </a:p>
          <a:p>
            <a:pPr marL="457200" indent="-457200">
              <a:buAutoNum type="arabicParenBoth"/>
            </a:pPr>
            <a:r>
              <a:rPr lang="es-ES" sz="3200" dirty="0" smtClean="0"/>
              <a:t>Jes</a:t>
            </a:r>
            <a:r>
              <a:rPr lang="es-ES" sz="3200" dirty="0" smtClean="0"/>
              <a:t>ú</a:t>
            </a:r>
            <a:r>
              <a:rPr lang="es-ES" sz="3200" dirty="0" smtClean="0"/>
              <a:t>s enseñ</a:t>
            </a:r>
            <a:r>
              <a:rPr lang="es-ES" sz="3200" dirty="0" smtClean="0"/>
              <a:t>ó</a:t>
            </a:r>
            <a:r>
              <a:rPr lang="es-ES" sz="3200" dirty="0" smtClean="0"/>
              <a:t> a no dejar esta costumbre. </a:t>
            </a:r>
            <a:r>
              <a:rPr lang="es-ES" sz="3200" dirty="0"/>
              <a:t>Mat. 23: </a:t>
            </a:r>
            <a:r>
              <a:rPr lang="es-ES" sz="3200" dirty="0" smtClean="0"/>
              <a:t>23.</a:t>
            </a:r>
            <a:endParaRPr lang="es-ES_tradnl" sz="3200" dirty="0" smtClean="0"/>
          </a:p>
          <a:p>
            <a:pPr marL="457200" indent="-457200">
              <a:buAutoNum type="arabicParenBoth"/>
            </a:pPr>
            <a:endParaRPr lang="es-ES_tradnl" sz="3200" dirty="0" smtClean="0"/>
          </a:p>
          <a:p>
            <a:pPr marL="0" indent="0">
              <a:buNone/>
            </a:pPr>
            <a:endParaRPr lang="es-ES" sz="3200" dirty="0" smtClean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s-ES" dirty="0"/>
              <a:t>Conocida a través de las edades</a:t>
            </a:r>
          </a:p>
        </p:txBody>
      </p:sp>
    </p:spTree>
    <p:extLst>
      <p:ext uri="{BB962C8B-B14F-4D97-AF65-F5344CB8AC3E}">
        <p14:creationId xmlns:p14="http://schemas.microsoft.com/office/powerpoint/2010/main" val="411162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64041" y="2675467"/>
            <a:ext cx="8600201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/>
              <a:t>g. </a:t>
            </a:r>
            <a:r>
              <a:rPr lang="es-ES" sz="3200" dirty="0" smtClean="0"/>
              <a:t>Los siguientes personajes </a:t>
            </a:r>
            <a:r>
              <a:rPr lang="es-ES" sz="3200" dirty="0"/>
              <a:t>entendieron los </a:t>
            </a:r>
            <a:r>
              <a:rPr lang="es-ES" sz="3200" dirty="0" smtClean="0"/>
              <a:t>principios </a:t>
            </a:r>
            <a:r>
              <a:rPr lang="es-ES" sz="3200" dirty="0"/>
              <a:t>de salud: </a:t>
            </a:r>
            <a:endParaRPr lang="es-ES" sz="3200" dirty="0" smtClean="0"/>
          </a:p>
          <a:p>
            <a:pPr marL="457200" indent="-457200">
              <a:buAutoNum type="arabicParenBoth"/>
            </a:pPr>
            <a:r>
              <a:rPr lang="es-ES" sz="3200" dirty="0" smtClean="0"/>
              <a:t>Ad</a:t>
            </a:r>
            <a:r>
              <a:rPr lang="es-ES" sz="3200" dirty="0" smtClean="0"/>
              <a:t>án </a:t>
            </a:r>
            <a:r>
              <a:rPr lang="es-ES" sz="3200" dirty="0" smtClean="0"/>
              <a:t>Gen</a:t>
            </a:r>
            <a:r>
              <a:rPr lang="es-ES" sz="3200" dirty="0"/>
              <a:t>. </a:t>
            </a:r>
            <a:r>
              <a:rPr lang="es-ES" sz="3200" dirty="0" smtClean="0"/>
              <a:t>1: 29; 2: 16.</a:t>
            </a:r>
          </a:p>
          <a:p>
            <a:pPr marL="457200" indent="-457200">
              <a:buAutoNum type="arabicParenBoth"/>
            </a:pPr>
            <a:r>
              <a:rPr lang="es-ES" sz="3200" dirty="0" smtClean="0"/>
              <a:t>Los </a:t>
            </a:r>
            <a:r>
              <a:rPr lang="es-ES" sz="3200" dirty="0"/>
              <a:t>israelitas (leyes de sanidad). Lev. 11, </a:t>
            </a:r>
            <a:r>
              <a:rPr lang="es-ES" sz="3200" dirty="0" smtClean="0"/>
              <a:t>14.</a:t>
            </a:r>
          </a:p>
          <a:p>
            <a:pPr marL="457200" indent="-457200">
              <a:buAutoNum type="arabicParenBoth"/>
            </a:pPr>
            <a:r>
              <a:rPr lang="es-ES" sz="3200" dirty="0" smtClean="0"/>
              <a:t>Los disc</a:t>
            </a:r>
            <a:r>
              <a:rPr lang="es-ES" sz="3200" dirty="0" smtClean="0"/>
              <a:t>í</a:t>
            </a:r>
            <a:r>
              <a:rPr lang="es-ES" sz="3200" dirty="0" smtClean="0"/>
              <a:t>pulos</a:t>
            </a:r>
            <a:r>
              <a:rPr lang="es-ES" sz="3200" dirty="0"/>
              <a:t>. 1 </a:t>
            </a:r>
            <a:r>
              <a:rPr lang="es-ES" sz="3200" dirty="0" err="1"/>
              <a:t>Cor</a:t>
            </a:r>
            <a:r>
              <a:rPr lang="es-ES" sz="3200" dirty="0"/>
              <a:t> 10: 31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Conocida a través de las edades</a:t>
            </a:r>
          </a:p>
        </p:txBody>
      </p:sp>
    </p:spTree>
    <p:extLst>
      <p:ext uri="{BB962C8B-B14F-4D97-AF65-F5344CB8AC3E}">
        <p14:creationId xmlns:p14="http://schemas.microsoft.com/office/powerpoint/2010/main" val="4007117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502930" y="2763492"/>
            <a:ext cx="8600200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7. </a:t>
            </a:r>
            <a:r>
              <a:rPr lang="es-ES" sz="4400" dirty="0" smtClean="0"/>
              <a:t>Adem</a:t>
            </a:r>
            <a:r>
              <a:rPr lang="es-ES" sz="4400" dirty="0" smtClean="0"/>
              <a:t>á</a:t>
            </a:r>
            <a:r>
              <a:rPr lang="es-ES" sz="4400" dirty="0" smtClean="0"/>
              <a:t>s </a:t>
            </a:r>
            <a:r>
              <a:rPr lang="es-ES" sz="4400" dirty="0"/>
              <a:t>de la </a:t>
            </a:r>
            <a:r>
              <a:rPr lang="es-ES" sz="4400" dirty="0" smtClean="0"/>
              <a:t>predicaci</a:t>
            </a:r>
            <a:r>
              <a:rPr lang="es-ES" sz="4400" dirty="0" smtClean="0"/>
              <a:t>ó</a:t>
            </a:r>
            <a:r>
              <a:rPr lang="es-ES" sz="4400" dirty="0" smtClean="0"/>
              <a:t>n </a:t>
            </a:r>
            <a:r>
              <a:rPr lang="es-ES" sz="4400" dirty="0"/>
              <a:t>del </a:t>
            </a:r>
            <a:r>
              <a:rPr lang="es-ES" sz="4400" dirty="0" smtClean="0"/>
              <a:t>ú</a:t>
            </a:r>
            <a:r>
              <a:rPr lang="es-ES" sz="4400" dirty="0" smtClean="0"/>
              <a:t>ltimo </a:t>
            </a:r>
            <a:r>
              <a:rPr lang="es-ES" sz="4400" dirty="0"/>
              <a:t>mensaje de </a:t>
            </a:r>
            <a:r>
              <a:rPr lang="es-ES" sz="4400" dirty="0" smtClean="0"/>
              <a:t>amonestaci</a:t>
            </a:r>
            <a:r>
              <a:rPr lang="es-ES" sz="4400" dirty="0" smtClean="0"/>
              <a:t>ó</a:t>
            </a:r>
            <a:r>
              <a:rPr lang="es-ES" sz="4400" dirty="0" smtClean="0"/>
              <a:t>n</a:t>
            </a:r>
            <a:r>
              <a:rPr lang="es-ES" sz="4400" dirty="0"/>
              <a:t>, qué otro objetivo debe tener la iglesia remanente? Mat. 25: 10.</a:t>
            </a:r>
            <a:endParaRPr lang="es-ES" sz="4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6928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1759" y="2537142"/>
            <a:ext cx="8675641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dirty="0"/>
              <a:t>"También vi que muchos </a:t>
            </a:r>
            <a:r>
              <a:rPr lang="es-ES" sz="3600" dirty="0" smtClean="0"/>
              <a:t>ignoran </a:t>
            </a:r>
            <a:r>
              <a:rPr lang="es-ES" sz="3600" dirty="0"/>
              <a:t>lo que deben ser a fin de </a:t>
            </a:r>
            <a:r>
              <a:rPr lang="es-ES" sz="3600" dirty="0" smtClean="0"/>
              <a:t>vivir </a:t>
            </a:r>
            <a:r>
              <a:rPr lang="es-ES" sz="3600" dirty="0"/>
              <a:t>a la vista del </a:t>
            </a:r>
            <a:r>
              <a:rPr lang="es-ES" sz="3600" dirty="0" smtClean="0"/>
              <a:t>Señor </a:t>
            </a:r>
            <a:r>
              <a:rPr lang="es-ES" sz="3600" dirty="0"/>
              <a:t>durante el tiempo de angustia</a:t>
            </a:r>
            <a:r>
              <a:rPr lang="es-ES" sz="3600" dirty="0" smtClean="0"/>
              <a:t>,</a:t>
            </a:r>
            <a:r>
              <a:rPr lang="mr-IN" sz="3600" dirty="0" smtClean="0"/>
              <a:t>…</a:t>
            </a:r>
            <a:r>
              <a:rPr lang="es-ES" sz="3600" dirty="0" smtClean="0"/>
              <a:t> </a:t>
            </a:r>
            <a:r>
              <a:rPr lang="es-ES" sz="3600" dirty="0"/>
              <a:t>los que reciban el sello del Dios vivo y sean protegidos en el tiempo de angustia deben reflejar </a:t>
            </a:r>
            <a:r>
              <a:rPr lang="es-ES" sz="3600" dirty="0" smtClean="0"/>
              <a:t>plenamente </a:t>
            </a:r>
            <a:r>
              <a:rPr lang="es-ES" sz="3600" dirty="0"/>
              <a:t>la imagen de </a:t>
            </a:r>
            <a:r>
              <a:rPr lang="es-ES" sz="3600" dirty="0" smtClean="0"/>
              <a:t>Jes</a:t>
            </a:r>
            <a:r>
              <a:rPr lang="es-ES" sz="3600" dirty="0" smtClean="0"/>
              <a:t>ú</a:t>
            </a:r>
            <a:r>
              <a:rPr lang="es-ES" sz="3600" dirty="0" smtClean="0"/>
              <a:t>s</a:t>
            </a:r>
            <a:r>
              <a:rPr lang="es-ES" sz="3600" dirty="0"/>
              <a:t>" </a:t>
            </a:r>
            <a:endParaRPr lang="es-ES" sz="3600" dirty="0" smtClean="0"/>
          </a:p>
          <a:p>
            <a:pPr marL="0" indent="0">
              <a:buNone/>
            </a:pPr>
            <a:r>
              <a:rPr lang="es-ES" dirty="0" smtClean="0"/>
              <a:t>(</a:t>
            </a:r>
            <a:r>
              <a:rPr lang="es-ES" dirty="0"/>
              <a:t>Primeros Escritos, </a:t>
            </a:r>
            <a:r>
              <a:rPr lang="es-ES" dirty="0" smtClean="0"/>
              <a:t>p</a:t>
            </a:r>
            <a:r>
              <a:rPr lang="es-ES" dirty="0" smtClean="0"/>
              <a:t>á</a:t>
            </a:r>
            <a:r>
              <a:rPr lang="es-ES" dirty="0" smtClean="0"/>
              <a:t>gs</a:t>
            </a:r>
            <a:r>
              <a:rPr lang="es-ES" dirty="0"/>
              <a:t>. 70, 71).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3160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1761" y="2273067"/>
            <a:ext cx="8612775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5400" dirty="0"/>
              <a:t>8. </a:t>
            </a:r>
            <a:r>
              <a:rPr lang="es-ES" sz="5400" dirty="0" smtClean="0"/>
              <a:t>Cu</a:t>
            </a:r>
            <a:r>
              <a:rPr lang="es-ES" sz="5400" dirty="0" smtClean="0"/>
              <a:t>á</a:t>
            </a:r>
            <a:r>
              <a:rPr lang="es-ES" sz="5400" dirty="0" smtClean="0"/>
              <a:t>n </a:t>
            </a:r>
            <a:r>
              <a:rPr lang="es-ES" sz="5400" dirty="0"/>
              <a:t>afortunada </a:t>
            </a:r>
            <a:r>
              <a:rPr lang="es-ES" sz="5400" dirty="0" smtClean="0"/>
              <a:t>ser</a:t>
            </a:r>
            <a:r>
              <a:rPr lang="es-ES" sz="5400" dirty="0" smtClean="0"/>
              <a:t>á</a:t>
            </a:r>
            <a:r>
              <a:rPr lang="es-ES" sz="5400" dirty="0" smtClean="0"/>
              <a:t> </a:t>
            </a:r>
            <a:r>
              <a:rPr lang="es-ES" sz="5400" dirty="0"/>
              <a:t>la </a:t>
            </a:r>
            <a:r>
              <a:rPr lang="es-ES" sz="5400" dirty="0" smtClean="0"/>
              <a:t>iglesia </a:t>
            </a:r>
            <a:r>
              <a:rPr lang="es-ES" sz="5400" dirty="0"/>
              <a:t>remanente al alcanzar los </a:t>
            </a:r>
            <a:r>
              <a:rPr lang="es-ES" sz="5400" dirty="0" smtClean="0"/>
              <a:t>objetivos </a:t>
            </a:r>
            <a:r>
              <a:rPr lang="es-ES" sz="5400" dirty="0"/>
              <a:t>del </a:t>
            </a:r>
            <a:r>
              <a:rPr lang="es-ES" sz="5400" dirty="0" smtClean="0"/>
              <a:t>Señor</a:t>
            </a:r>
            <a:r>
              <a:rPr lang="es-ES" sz="5400" dirty="0"/>
              <a:t>? </a:t>
            </a:r>
            <a:endParaRPr lang="es-ES" sz="5400" dirty="0" smtClean="0"/>
          </a:p>
          <a:p>
            <a:pPr marL="0" indent="0">
              <a:buNone/>
            </a:pPr>
            <a:r>
              <a:rPr lang="es-ES" sz="4400" dirty="0" err="1" smtClean="0"/>
              <a:t>Apoc</a:t>
            </a:r>
            <a:r>
              <a:rPr lang="es-ES" sz="4400" dirty="0"/>
              <a:t>. 7: 13-17; 15 2, 3.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28085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285642"/>
            <a:ext cx="8612774" cy="4572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dirty="0" smtClean="0"/>
              <a:t>“Hoy el remanente de Dios debe glorificar su nombre, proclamando el último mensaje de amonestación, la última invitación a la ceremonia de bodas del Cordero. La única forma en que ellos pueden cumplir las expectativas de Dios, es siendo representantes de la verdad para este tiempo. </a:t>
            </a:r>
            <a:r>
              <a:rPr lang="es-ES" sz="1800" dirty="0" smtClean="0"/>
              <a:t>(</a:t>
            </a:r>
            <a:r>
              <a:rPr lang="es-ES" sz="1800" i="1" dirty="0" smtClean="0"/>
              <a:t>Testimonios, tomo 8, pág. 153).</a:t>
            </a:r>
            <a:endParaRPr lang="es-ES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31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1469" y="2222766"/>
            <a:ext cx="8675640" cy="42281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/>
              <a:t>"Aun cuando existan males en la iglesia, y los </a:t>
            </a:r>
            <a:r>
              <a:rPr lang="es-ES" sz="3200" dirty="0" smtClean="0"/>
              <a:t>habr</a:t>
            </a:r>
            <a:r>
              <a:rPr lang="es-ES" sz="3200" dirty="0" smtClean="0"/>
              <a:t>á</a:t>
            </a:r>
            <a:r>
              <a:rPr lang="es-ES" sz="3200" dirty="0" smtClean="0"/>
              <a:t> </a:t>
            </a:r>
            <a:r>
              <a:rPr lang="es-ES" sz="3200" dirty="0"/>
              <a:t>hasta el fin del mundo, ésta en estos </a:t>
            </a:r>
            <a:r>
              <a:rPr lang="es-ES" sz="3200" dirty="0" smtClean="0"/>
              <a:t>ú</a:t>
            </a:r>
            <a:r>
              <a:rPr lang="es-ES" sz="3200" dirty="0" smtClean="0"/>
              <a:t>ltimos d</a:t>
            </a:r>
            <a:r>
              <a:rPr lang="es-ES" sz="3200" dirty="0" smtClean="0"/>
              <a:t>í</a:t>
            </a:r>
            <a:r>
              <a:rPr lang="es-ES" sz="3200" dirty="0" smtClean="0"/>
              <a:t>as </a:t>
            </a:r>
            <a:r>
              <a:rPr lang="es-ES" sz="3200" dirty="0"/>
              <a:t>ha de ser la luz de un mundo que ha sido mancillado </a:t>
            </a:r>
            <a:r>
              <a:rPr lang="es-ES" sz="3200" dirty="0" smtClean="0"/>
              <a:t>y desmoralizado </a:t>
            </a:r>
            <a:r>
              <a:rPr lang="es-ES" sz="3200" dirty="0"/>
              <a:t>por el pecado. La iglesia aunque es débil y </a:t>
            </a:r>
            <a:r>
              <a:rPr lang="es-ES" sz="3200" dirty="0" smtClean="0"/>
              <a:t>defectuosa, y necesita ser reprobada, amonestada y aconsejada, constituye el </a:t>
            </a:r>
            <a:r>
              <a:rPr lang="es-ES" sz="3200" dirty="0" smtClean="0"/>
              <a:t>único objeto en la tierra al cual Cristo otorga suprema consideración.</a:t>
            </a:r>
          </a:p>
          <a:p>
            <a:pPr marL="0" indent="0">
              <a:buNone/>
            </a:pPr>
            <a:r>
              <a:rPr lang="es-ES" dirty="0" smtClean="0"/>
              <a:t>Testimonios para los ministros, págs. 46, 47.</a:t>
            </a:r>
          </a:p>
          <a:p>
            <a:pPr marL="0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1589520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615" y="2461692"/>
            <a:ext cx="8600200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000" dirty="0"/>
              <a:t>El mundo es un laboratorio en el cual, por </a:t>
            </a:r>
            <a:r>
              <a:rPr lang="es-ES" sz="4000" dirty="0" smtClean="0"/>
              <a:t>medio </a:t>
            </a:r>
            <a:r>
              <a:rPr lang="es-ES" sz="4000" dirty="0"/>
              <a:t>de la </a:t>
            </a:r>
            <a:r>
              <a:rPr lang="es-ES" sz="4000" dirty="0" smtClean="0"/>
              <a:t>cooperaci</a:t>
            </a:r>
            <a:r>
              <a:rPr lang="es-ES" sz="4000" dirty="0" smtClean="0"/>
              <a:t>ó</a:t>
            </a:r>
            <a:r>
              <a:rPr lang="es-ES" sz="4000" dirty="0" smtClean="0"/>
              <a:t>n </a:t>
            </a:r>
            <a:r>
              <a:rPr lang="es-ES" sz="4000" dirty="0"/>
              <a:t>de los </a:t>
            </a:r>
            <a:r>
              <a:rPr lang="es-ES" sz="4000" dirty="0" smtClean="0"/>
              <a:t>agentes </a:t>
            </a:r>
            <a:r>
              <a:rPr lang="es-ES" sz="4000" dirty="0"/>
              <a:t>humanos con los divinos, </a:t>
            </a:r>
            <a:r>
              <a:rPr lang="es-ES" sz="4000" dirty="0" smtClean="0"/>
              <a:t>Jes</a:t>
            </a:r>
            <a:r>
              <a:rPr lang="es-ES" sz="4000" dirty="0" smtClean="0"/>
              <a:t>ú</a:t>
            </a:r>
            <a:r>
              <a:rPr lang="es-ES" sz="4000" dirty="0" smtClean="0"/>
              <a:t>s est</a:t>
            </a:r>
            <a:r>
              <a:rPr lang="es-ES" sz="4000" dirty="0" smtClean="0"/>
              <a:t>á</a:t>
            </a:r>
            <a:r>
              <a:rPr lang="es-ES" sz="4000" dirty="0" smtClean="0"/>
              <a:t> </a:t>
            </a:r>
            <a:r>
              <a:rPr lang="es-ES" sz="4000" dirty="0"/>
              <a:t>realizando experimentos en los corazones humanos por </a:t>
            </a:r>
            <a:r>
              <a:rPr lang="es-ES" sz="4000" dirty="0" smtClean="0"/>
              <a:t>medio </a:t>
            </a:r>
            <a:r>
              <a:rPr lang="es-ES" sz="4000" dirty="0"/>
              <a:t>de su gracia y </a:t>
            </a:r>
            <a:r>
              <a:rPr lang="es-ES" sz="4000" dirty="0" smtClean="0"/>
              <a:t>divina misericordia</a:t>
            </a:r>
            <a:r>
              <a:rPr lang="es-ES" sz="4000" dirty="0"/>
              <a:t>. </a:t>
            </a:r>
            <a:endParaRPr lang="es-ES" sz="4000" dirty="0" smtClean="0"/>
          </a:p>
          <a:p>
            <a:pPr marL="0" indent="0">
              <a:buNone/>
            </a:pPr>
            <a:r>
              <a:rPr lang="es-ES" dirty="0"/>
              <a:t>Testimonios para los ministros, págs. 46, 47.</a:t>
            </a:r>
          </a:p>
          <a:p>
            <a:pPr marL="0" indent="0">
              <a:buNone/>
            </a:pP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3292879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6321" y="2675467"/>
            <a:ext cx="8713361" cy="395147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sz="5100" dirty="0"/>
              <a:t>Los </a:t>
            </a:r>
            <a:r>
              <a:rPr lang="es-ES" sz="5100" dirty="0" smtClean="0"/>
              <a:t>á</a:t>
            </a:r>
            <a:r>
              <a:rPr lang="es-ES" sz="5100" dirty="0" smtClean="0"/>
              <a:t>ngeles est</a:t>
            </a:r>
            <a:r>
              <a:rPr lang="es-ES" sz="5100" dirty="0" smtClean="0"/>
              <a:t>á</a:t>
            </a:r>
            <a:r>
              <a:rPr lang="es-ES" sz="5100" dirty="0" smtClean="0"/>
              <a:t>n pasmados </a:t>
            </a:r>
            <a:r>
              <a:rPr lang="es-ES" sz="5100" dirty="0"/>
              <a:t>al contemplar la </a:t>
            </a:r>
            <a:r>
              <a:rPr lang="es-ES" sz="5100" dirty="0" smtClean="0"/>
              <a:t>transformaci</a:t>
            </a:r>
            <a:r>
              <a:rPr lang="es-ES" sz="5100" dirty="0" smtClean="0"/>
              <a:t>ón de carácter realizada en</a:t>
            </a:r>
            <a:r>
              <a:rPr lang="es-ES" sz="5100" dirty="0" smtClean="0"/>
              <a:t> </a:t>
            </a:r>
            <a:r>
              <a:rPr lang="es-ES" sz="5100" dirty="0"/>
              <a:t>los que se someten a Dios, y </a:t>
            </a:r>
            <a:r>
              <a:rPr lang="es-ES" sz="5100" dirty="0" smtClean="0"/>
              <a:t>expresan </a:t>
            </a:r>
            <a:r>
              <a:rPr lang="es-ES" sz="5100" dirty="0"/>
              <a:t>su gozo en </a:t>
            </a:r>
            <a:r>
              <a:rPr lang="es-ES" sz="5100" dirty="0" smtClean="0"/>
              <a:t>c</a:t>
            </a:r>
            <a:r>
              <a:rPr lang="es-ES" sz="5100" dirty="0" smtClean="0"/>
              <a:t>á</a:t>
            </a:r>
            <a:r>
              <a:rPr lang="es-ES" sz="5100" dirty="0" smtClean="0"/>
              <a:t>nticos </a:t>
            </a:r>
            <a:r>
              <a:rPr lang="es-ES" sz="5100" dirty="0"/>
              <a:t>de arrobadoras alabanzas a Dios y al Cordero. Ven a aquellos que por naturaleza son hijos de ira, </a:t>
            </a:r>
            <a:r>
              <a:rPr lang="es-ES" sz="5100" dirty="0" smtClean="0"/>
              <a:t>convertidos</a:t>
            </a:r>
            <a:r>
              <a:rPr lang="mr-IN" sz="5100" dirty="0" smtClean="0"/>
              <a:t>…</a:t>
            </a:r>
            <a:r>
              <a:rPr lang="es-ES" sz="5100" dirty="0" smtClean="0"/>
              <a:t> </a:t>
            </a:r>
            <a:r>
              <a:rPr lang="es-ES" sz="5100" dirty="0"/>
              <a:t>L</a:t>
            </a:r>
            <a:r>
              <a:rPr lang="es-ES" sz="5100" dirty="0" smtClean="0"/>
              <a:t>os ven preparados, </a:t>
            </a:r>
            <a:r>
              <a:rPr lang="es-ES" sz="5100" dirty="0"/>
              <a:t>por una experiencia que </a:t>
            </a:r>
            <a:r>
              <a:rPr lang="es-ES" sz="5100" dirty="0" smtClean="0"/>
              <a:t>reproduce la </a:t>
            </a:r>
            <a:r>
              <a:rPr lang="es-ES" sz="5100" dirty="0"/>
              <a:t>de Cristo, para sufrir con su </a:t>
            </a:r>
            <a:r>
              <a:rPr lang="es-ES" sz="5100" dirty="0" smtClean="0"/>
              <a:t>Señor</a:t>
            </a:r>
            <a:r>
              <a:rPr lang="es-ES" sz="5100" dirty="0"/>
              <a:t>, y mas tarde para ser participantes con él en su gloria </a:t>
            </a:r>
            <a:r>
              <a:rPr lang="es-ES" sz="5100" dirty="0" smtClean="0"/>
              <a:t>celestial”. </a:t>
            </a:r>
          </a:p>
          <a:p>
            <a:pPr marL="0" indent="0">
              <a:buNone/>
            </a:pPr>
            <a:r>
              <a:rPr lang="es-ES" dirty="0" smtClean="0"/>
              <a:t>(</a:t>
            </a:r>
            <a:r>
              <a:rPr lang="es-ES" dirty="0"/>
              <a:t>Testimonios para los Ministros, </a:t>
            </a:r>
            <a:r>
              <a:rPr lang="es-ES" dirty="0" err="1"/>
              <a:t>pags</a:t>
            </a:r>
            <a:r>
              <a:rPr lang="es-ES" dirty="0"/>
              <a:t>. 46, 47). 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8581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188" y="2373670"/>
            <a:ext cx="8625347" cy="43790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/>
              <a:t>1. "El pueblo remanente de Dios debe ser un pueblo </a:t>
            </a:r>
            <a:r>
              <a:rPr lang="es-ES" sz="2800" dirty="0" smtClean="0"/>
              <a:t>convertido. </a:t>
            </a:r>
            <a:r>
              <a:rPr lang="es-ES" sz="2800" dirty="0"/>
              <a:t>La </a:t>
            </a:r>
            <a:r>
              <a:rPr lang="es-ES" sz="2800" dirty="0" smtClean="0"/>
              <a:t>presentaci</a:t>
            </a:r>
            <a:r>
              <a:rPr lang="es-ES" sz="2800" dirty="0" smtClean="0"/>
              <a:t>ó</a:t>
            </a:r>
            <a:r>
              <a:rPr lang="es-ES" sz="2800" dirty="0" smtClean="0"/>
              <a:t>n </a:t>
            </a:r>
            <a:r>
              <a:rPr lang="es-ES" sz="2800" dirty="0"/>
              <a:t>de este mensaje debe tener por resultado la </a:t>
            </a:r>
            <a:r>
              <a:rPr lang="es-ES" sz="2800" dirty="0" smtClean="0"/>
              <a:t>conversi</a:t>
            </a:r>
            <a:r>
              <a:rPr lang="es-ES" sz="2800" dirty="0" smtClean="0"/>
              <a:t>ó</a:t>
            </a:r>
            <a:r>
              <a:rPr lang="es-ES" sz="2800" dirty="0" smtClean="0"/>
              <a:t>n </a:t>
            </a:r>
            <a:r>
              <a:rPr lang="es-ES" sz="2800" dirty="0"/>
              <a:t>y </a:t>
            </a:r>
            <a:r>
              <a:rPr lang="es-ES" sz="2800" dirty="0" smtClean="0"/>
              <a:t>santificaci</a:t>
            </a:r>
            <a:r>
              <a:rPr lang="es-ES" sz="2800" dirty="0" smtClean="0"/>
              <a:t>ó</a:t>
            </a:r>
            <a:r>
              <a:rPr lang="es-ES" sz="2800" dirty="0" smtClean="0"/>
              <a:t>n </a:t>
            </a:r>
            <a:r>
              <a:rPr lang="es-ES" sz="2800" dirty="0"/>
              <a:t>de las almas. El poder del </a:t>
            </a:r>
            <a:r>
              <a:rPr lang="es-ES" sz="2800" dirty="0" smtClean="0"/>
              <a:t>Esp</a:t>
            </a:r>
            <a:r>
              <a:rPr lang="es-ES" sz="2800" dirty="0" smtClean="0"/>
              <a:t>í</a:t>
            </a:r>
            <a:r>
              <a:rPr lang="es-ES" sz="2800" dirty="0" smtClean="0"/>
              <a:t>ritu </a:t>
            </a:r>
            <a:r>
              <a:rPr lang="es-ES" sz="2800" dirty="0"/>
              <a:t>de Dios debe </a:t>
            </a:r>
            <a:r>
              <a:rPr lang="es-ES" sz="2800" dirty="0" smtClean="0"/>
              <a:t>hacerse </a:t>
            </a:r>
            <a:r>
              <a:rPr lang="es-ES" sz="2800" dirty="0"/>
              <a:t>sentir en este movimiento. Poseemos un mensaje maravilloso y precioso; tiene una importancia capital para quien lo recibe, y debe ser proclamado con fuerte voz. Debemos creer con una fe firme y permanente que este mensaje ira cobrando siempre mayor importancia hasta la </a:t>
            </a:r>
            <a:r>
              <a:rPr lang="es-ES" sz="2800" dirty="0" smtClean="0"/>
              <a:t>consumaci</a:t>
            </a:r>
            <a:r>
              <a:rPr lang="es-ES" sz="2800" dirty="0" smtClean="0"/>
              <a:t>ó</a:t>
            </a:r>
            <a:r>
              <a:rPr lang="es-ES" sz="2800" dirty="0" smtClean="0"/>
              <a:t>n </a:t>
            </a:r>
            <a:r>
              <a:rPr lang="es-ES" sz="2800" dirty="0"/>
              <a:t>de los tiempos" </a:t>
            </a:r>
            <a:r>
              <a:rPr lang="es-ES" sz="1600" dirty="0"/>
              <a:t>(Joyas de los Testimonios, tomo 3, </a:t>
            </a:r>
            <a:r>
              <a:rPr lang="es-ES" sz="1600" dirty="0" err="1"/>
              <a:t>pag</a:t>
            </a:r>
            <a:r>
              <a:rPr lang="es-ES" sz="1600" dirty="0"/>
              <a:t>. 355)</a:t>
            </a:r>
            <a:endParaRPr lang="es-E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Que los caminos de Dios sean vuestros caminos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0833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188" y="1848495"/>
            <a:ext cx="8650493" cy="5180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/>
              <a:t>2. "[El remanente] se </a:t>
            </a:r>
            <a:r>
              <a:rPr lang="es-ES" sz="3200" dirty="0" smtClean="0"/>
              <a:t>apartar</a:t>
            </a:r>
            <a:r>
              <a:rPr lang="es-ES" sz="3200" dirty="0" smtClean="0"/>
              <a:t>á</a:t>
            </a:r>
            <a:r>
              <a:rPr lang="es-ES" sz="3200" dirty="0" smtClean="0"/>
              <a:t>n </a:t>
            </a:r>
            <a:r>
              <a:rPr lang="es-ES" sz="3200" dirty="0"/>
              <a:t>de todo </a:t>
            </a:r>
            <a:r>
              <a:rPr lang="es-ES" sz="3200" dirty="0" smtClean="0"/>
              <a:t>í</a:t>
            </a:r>
            <a:r>
              <a:rPr lang="es-ES" sz="3200" dirty="0" smtClean="0"/>
              <a:t>dolo </a:t>
            </a:r>
            <a:r>
              <a:rPr lang="es-ES" sz="3200" dirty="0"/>
              <a:t>que los una a la tierra, y </a:t>
            </a:r>
            <a:r>
              <a:rPr lang="es-ES" sz="3200" dirty="0" smtClean="0"/>
              <a:t>adorar</a:t>
            </a:r>
            <a:r>
              <a:rPr lang="es-ES" sz="3200" dirty="0" smtClean="0"/>
              <a:t>á</a:t>
            </a:r>
            <a:r>
              <a:rPr lang="es-ES" sz="3200" dirty="0" smtClean="0"/>
              <a:t>n </a:t>
            </a:r>
            <a:r>
              <a:rPr lang="es-ES" sz="3200" dirty="0"/>
              <a:t>"a aquel que ha hecho el cielo y la tierra y el mar y las fuentes de las aguas. Se </a:t>
            </a:r>
            <a:r>
              <a:rPr lang="es-ES" sz="3200" dirty="0" smtClean="0"/>
              <a:t>librar</a:t>
            </a:r>
            <a:r>
              <a:rPr lang="es-ES" sz="3200" dirty="0" smtClean="0"/>
              <a:t>á</a:t>
            </a:r>
            <a:r>
              <a:rPr lang="es-ES" sz="3200" dirty="0" smtClean="0"/>
              <a:t>n </a:t>
            </a:r>
            <a:r>
              <a:rPr lang="es-ES" sz="3200" dirty="0"/>
              <a:t>de todo enredo, y se </a:t>
            </a:r>
            <a:r>
              <a:rPr lang="es-ES" sz="3200" dirty="0" smtClean="0"/>
              <a:t>destacar</a:t>
            </a:r>
            <a:r>
              <a:rPr lang="es-ES" sz="3200" dirty="0" smtClean="0"/>
              <a:t>á</a:t>
            </a:r>
            <a:r>
              <a:rPr lang="es-ES" sz="3200" dirty="0" smtClean="0"/>
              <a:t>n </a:t>
            </a:r>
            <a:r>
              <a:rPr lang="es-ES" sz="3200" dirty="0"/>
              <a:t>ante el mundo como monumentos de la misericordia de Dios. </a:t>
            </a:r>
            <a:r>
              <a:rPr lang="es-ES" sz="3200" dirty="0" smtClean="0"/>
              <a:t>Obedientes </a:t>
            </a:r>
            <a:r>
              <a:rPr lang="es-ES" sz="3200" dirty="0"/>
              <a:t>a los requerimientos divinos, </a:t>
            </a:r>
            <a:r>
              <a:rPr lang="es-ES" sz="3200" dirty="0" smtClean="0"/>
              <a:t>ser</a:t>
            </a:r>
            <a:r>
              <a:rPr lang="es-ES" sz="3200" dirty="0" smtClean="0"/>
              <a:t>á</a:t>
            </a:r>
            <a:r>
              <a:rPr lang="es-ES" sz="3200" dirty="0" smtClean="0"/>
              <a:t>n </a:t>
            </a:r>
            <a:r>
              <a:rPr lang="es-ES" sz="3200" dirty="0"/>
              <a:t>reconocidos por los </a:t>
            </a:r>
            <a:r>
              <a:rPr lang="es-ES" sz="3200" dirty="0" smtClean="0"/>
              <a:t>á</a:t>
            </a:r>
            <a:r>
              <a:rPr lang="es-ES" sz="3200" dirty="0" smtClean="0"/>
              <a:t>ngeles </a:t>
            </a:r>
            <a:r>
              <a:rPr lang="es-ES" sz="3200" dirty="0"/>
              <a:t>y por los hombres como quienes guardaron "los mandamientos de Dios, y la fe de </a:t>
            </a:r>
            <a:r>
              <a:rPr lang="es-ES" sz="3200" dirty="0" smtClean="0"/>
              <a:t>Jes</a:t>
            </a:r>
            <a:r>
              <a:rPr lang="es-ES" sz="3200" dirty="0" smtClean="0"/>
              <a:t>ú</a:t>
            </a:r>
            <a:r>
              <a:rPr lang="es-ES" sz="3200" dirty="0" smtClean="0"/>
              <a:t>s. </a:t>
            </a:r>
            <a:r>
              <a:rPr lang="es-ES" sz="2000" dirty="0" smtClean="0"/>
              <a:t>(</a:t>
            </a:r>
            <a:r>
              <a:rPr lang="es-ES" sz="2000" dirty="0"/>
              <a:t>Profetas y Reyes, </a:t>
            </a:r>
            <a:r>
              <a:rPr lang="es-ES" sz="2000" dirty="0" smtClean="0"/>
              <a:t>p</a:t>
            </a:r>
            <a:r>
              <a:rPr lang="es-ES" sz="2000" dirty="0" smtClean="0"/>
              <a:t>á</a:t>
            </a:r>
            <a:r>
              <a:rPr lang="es-ES" sz="2000" dirty="0" smtClean="0"/>
              <a:t>g</a:t>
            </a:r>
            <a:r>
              <a:rPr lang="es-ES" sz="2000" dirty="0"/>
              <a:t>. 224</a:t>
            </a:r>
            <a:r>
              <a:rPr lang="es-ES" sz="2000" dirty="0" smtClean="0"/>
              <a:t>).</a:t>
            </a:r>
            <a:endParaRPr lang="es-ES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Que los caminos de Dios sean vuestros caminos</a:t>
            </a:r>
          </a:p>
        </p:txBody>
      </p:sp>
    </p:spTree>
    <p:extLst>
      <p:ext uri="{BB962C8B-B14F-4D97-AF65-F5344CB8AC3E}">
        <p14:creationId xmlns:p14="http://schemas.microsoft.com/office/powerpoint/2010/main" val="3082888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89188" y="2323367"/>
            <a:ext cx="861277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/>
              <a:t>3. "El decreto que se </a:t>
            </a:r>
            <a:r>
              <a:rPr lang="es-ES" sz="2800" dirty="0" smtClean="0"/>
              <a:t>promulgar</a:t>
            </a:r>
            <a:r>
              <a:rPr lang="es-ES" sz="2800" dirty="0" smtClean="0"/>
              <a:t>á</a:t>
            </a:r>
            <a:r>
              <a:rPr lang="es-ES" sz="2800" dirty="0" smtClean="0"/>
              <a:t> </a:t>
            </a:r>
            <a:r>
              <a:rPr lang="es-ES" sz="2800" dirty="0"/>
              <a:t>finalmente contra el pueblo </a:t>
            </a:r>
            <a:r>
              <a:rPr lang="es-ES" sz="2800" dirty="0" smtClean="0"/>
              <a:t>remanente </a:t>
            </a:r>
            <a:r>
              <a:rPr lang="es-ES" sz="2800" dirty="0"/>
              <a:t>de Dios </a:t>
            </a:r>
            <a:r>
              <a:rPr lang="es-ES" sz="2800" dirty="0" smtClean="0"/>
              <a:t>ser</a:t>
            </a:r>
            <a:r>
              <a:rPr lang="es-ES" sz="2800" dirty="0" smtClean="0"/>
              <a:t>á</a:t>
            </a:r>
            <a:r>
              <a:rPr lang="es-ES" sz="2800" dirty="0" smtClean="0"/>
              <a:t> </a:t>
            </a:r>
            <a:r>
              <a:rPr lang="es-ES" sz="2800" dirty="0"/>
              <a:t>muy semejante al que </a:t>
            </a:r>
            <a:r>
              <a:rPr lang="es-ES" sz="2800" dirty="0" smtClean="0"/>
              <a:t>promulg</a:t>
            </a:r>
            <a:r>
              <a:rPr lang="es-ES" sz="2800" dirty="0" smtClean="0"/>
              <a:t>ó</a:t>
            </a:r>
            <a:r>
              <a:rPr lang="es-ES" sz="2800" dirty="0" smtClean="0"/>
              <a:t> </a:t>
            </a:r>
            <a:r>
              <a:rPr lang="es-ES" sz="2800" dirty="0" err="1"/>
              <a:t>Asuero</a:t>
            </a:r>
            <a:r>
              <a:rPr lang="es-ES" sz="2800" dirty="0"/>
              <a:t> contra los </a:t>
            </a:r>
            <a:r>
              <a:rPr lang="es-ES" sz="2800" dirty="0" smtClean="0"/>
              <a:t>jud</a:t>
            </a:r>
            <a:r>
              <a:rPr lang="es-ES" sz="2800" dirty="0" smtClean="0"/>
              <a:t>í</a:t>
            </a:r>
            <a:r>
              <a:rPr lang="es-ES" sz="2800" dirty="0" smtClean="0"/>
              <a:t>os</a:t>
            </a:r>
            <a:r>
              <a:rPr lang="es-ES" sz="2800" dirty="0"/>
              <a:t>. Hoy los enemigos de la verdadera iglesia ven en el </a:t>
            </a:r>
            <a:r>
              <a:rPr lang="es-ES" sz="2800" dirty="0" smtClean="0"/>
              <a:t>pequeño </a:t>
            </a:r>
            <a:r>
              <a:rPr lang="es-ES" sz="2800" dirty="0"/>
              <a:t>grupo que observa el mandamiento del </a:t>
            </a:r>
            <a:r>
              <a:rPr lang="es-ES" sz="2800" dirty="0" smtClean="0"/>
              <a:t>s</a:t>
            </a:r>
            <a:r>
              <a:rPr lang="es-ES" sz="2800" dirty="0" smtClean="0"/>
              <a:t>á</a:t>
            </a:r>
            <a:r>
              <a:rPr lang="es-ES" sz="2800" dirty="0" smtClean="0"/>
              <a:t>bado</a:t>
            </a:r>
            <a:r>
              <a:rPr lang="es-ES" sz="2800" dirty="0"/>
              <a:t>, un </a:t>
            </a:r>
            <a:r>
              <a:rPr lang="es-ES" sz="2800" dirty="0" err="1"/>
              <a:t>Mardoqueo</a:t>
            </a:r>
            <a:r>
              <a:rPr lang="es-ES" sz="2800" dirty="0"/>
              <a:t> a la puerta. La reverencia que el pueblo de Dios manifiesta hacia su ley, es una </a:t>
            </a:r>
            <a:r>
              <a:rPr lang="es-ES" sz="2800" dirty="0" smtClean="0"/>
              <a:t>reprensi</a:t>
            </a:r>
            <a:r>
              <a:rPr lang="es-ES" sz="2800" dirty="0" smtClean="0"/>
              <a:t>ó</a:t>
            </a:r>
            <a:r>
              <a:rPr lang="es-ES" sz="2800" dirty="0" smtClean="0"/>
              <a:t>n </a:t>
            </a:r>
            <a:r>
              <a:rPr lang="es-ES" sz="2800" dirty="0"/>
              <a:t>constante para aquellos que han desechado el temor del </a:t>
            </a:r>
            <a:r>
              <a:rPr lang="es-ES" sz="2800" dirty="0" smtClean="0"/>
              <a:t>Señor </a:t>
            </a:r>
            <a:r>
              <a:rPr lang="es-ES" sz="2800" dirty="0"/>
              <a:t>y pisotean su </a:t>
            </a:r>
            <a:r>
              <a:rPr lang="es-ES" sz="2800" dirty="0" smtClean="0"/>
              <a:t>s</a:t>
            </a:r>
            <a:r>
              <a:rPr lang="es-ES" sz="2800" dirty="0" smtClean="0"/>
              <a:t>á</a:t>
            </a:r>
            <a:r>
              <a:rPr lang="es-ES" sz="2800" dirty="0" smtClean="0"/>
              <a:t>bado”.</a:t>
            </a:r>
          </a:p>
          <a:p>
            <a:pPr marL="0" indent="0">
              <a:buNone/>
            </a:pPr>
            <a:r>
              <a:rPr lang="es-ES" sz="1800" dirty="0"/>
              <a:t>(Profetas y Reyes, pág. 224).</a:t>
            </a:r>
          </a:p>
          <a:p>
            <a:pPr marL="0" indent="0">
              <a:buNone/>
            </a:pPr>
            <a:endParaRPr lang="es-E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Que los caminos de Dios sean vuestros caminos</a:t>
            </a:r>
          </a:p>
        </p:txBody>
      </p:sp>
    </p:spTree>
    <p:extLst>
      <p:ext uri="{BB962C8B-B14F-4D97-AF65-F5344CB8AC3E}">
        <p14:creationId xmlns:p14="http://schemas.microsoft.com/office/powerpoint/2010/main" val="3267693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1469" y="1986824"/>
            <a:ext cx="8637920" cy="4614964"/>
          </a:xfrm>
        </p:spPr>
        <p:txBody>
          <a:bodyPr/>
          <a:lstStyle/>
          <a:p>
            <a:r>
              <a:rPr lang="es-ES" dirty="0"/>
              <a:t>4. “El pueblo remanente ha de vencer por la sangre del Cordero remanente y la palabra testimonio. Algunos esperan vencer solamente por la sangre Cordero, sin hacer </a:t>
            </a:r>
            <a:r>
              <a:rPr lang="es-ES" dirty="0" smtClean="0"/>
              <a:t>ning</a:t>
            </a:r>
            <a:r>
              <a:rPr lang="es-ES" dirty="0" smtClean="0"/>
              <a:t>ú</a:t>
            </a:r>
            <a:r>
              <a:rPr lang="es-ES" dirty="0" smtClean="0"/>
              <a:t>n </a:t>
            </a:r>
            <a:r>
              <a:rPr lang="es-ES" dirty="0"/>
              <a:t>esfuerzo </a:t>
            </a:r>
            <a:r>
              <a:rPr lang="es-ES" dirty="0" smtClean="0"/>
              <a:t>especial </a:t>
            </a:r>
            <a:r>
              <a:rPr lang="es-ES" dirty="0"/>
              <a:t>por su </a:t>
            </a:r>
            <a:r>
              <a:rPr lang="es-ES" dirty="0" smtClean="0"/>
              <a:t>cuenta</a:t>
            </a:r>
            <a:r>
              <a:rPr lang="mr-IN" dirty="0" smtClean="0"/>
              <a:t>…</a:t>
            </a:r>
            <a:r>
              <a:rPr lang="es-ES" dirty="0" smtClean="0"/>
              <a:t>Dios </a:t>
            </a:r>
            <a:r>
              <a:rPr lang="es-ES" dirty="0"/>
              <a:t>ha sido misericordioso </a:t>
            </a:r>
            <a:r>
              <a:rPr lang="es-ES" dirty="0" smtClean="0"/>
              <a:t>al darnos </a:t>
            </a:r>
            <a:r>
              <a:rPr lang="es-ES" dirty="0"/>
              <a:t>la facultad del </a:t>
            </a:r>
            <a:r>
              <a:rPr lang="es-ES" dirty="0" smtClean="0"/>
              <a:t>habla. Nos </a:t>
            </a:r>
            <a:r>
              <a:rPr lang="es-ES" dirty="0"/>
              <a:t>ha dado una lengua</a:t>
            </a:r>
            <a:r>
              <a:rPr lang="es-ES" dirty="0" smtClean="0"/>
              <a:t>, y somos </a:t>
            </a:r>
            <a:r>
              <a:rPr lang="es-ES" dirty="0"/>
              <a:t>responsables ante el uso que le demos. Debemos glorificar a Dios con nuestra boca, hablando en honor de la verdad y de su misericordia ilimitada, y vencer por la palabra de nuestro testimonio mediante la sangre del Cordero" (</a:t>
            </a:r>
            <a:r>
              <a:rPr lang="es-ES" dirty="0" smtClean="0"/>
              <a:t>Primeros </a:t>
            </a:r>
            <a:r>
              <a:rPr lang="es-ES" dirty="0"/>
              <a:t>Escritos, </a:t>
            </a:r>
            <a:r>
              <a:rPr lang="es-ES" dirty="0" smtClean="0"/>
              <a:t>p</a:t>
            </a:r>
            <a:r>
              <a:rPr lang="es-ES" dirty="0" smtClean="0"/>
              <a:t>á</a:t>
            </a:r>
            <a:r>
              <a:rPr lang="es-ES" dirty="0" smtClean="0"/>
              <a:t>g. 114</a:t>
            </a:r>
            <a:endParaRPr lang="es-ES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Que los caminos de Dios sean vuestros caminos</a:t>
            </a:r>
          </a:p>
        </p:txBody>
      </p:sp>
    </p:spTree>
    <p:extLst>
      <p:ext uri="{BB962C8B-B14F-4D97-AF65-F5344CB8AC3E}">
        <p14:creationId xmlns:p14="http://schemas.microsoft.com/office/powerpoint/2010/main" val="1528458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86154" y="2841139"/>
            <a:ext cx="8028932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5. "</a:t>
            </a:r>
            <a:r>
              <a:rPr lang="es-ES" sz="4400" dirty="0" smtClean="0"/>
              <a:t>Aqu</a:t>
            </a:r>
            <a:r>
              <a:rPr lang="es-ES" sz="4400" dirty="0" smtClean="0"/>
              <a:t>í</a:t>
            </a:r>
            <a:r>
              <a:rPr lang="es-ES" sz="4400" dirty="0" smtClean="0"/>
              <a:t> </a:t>
            </a:r>
            <a:r>
              <a:rPr lang="es-ES" sz="4400" dirty="0"/>
              <a:t>esta la paciencia de los santos; </a:t>
            </a:r>
            <a:r>
              <a:rPr lang="es-ES" sz="4400" dirty="0" smtClean="0"/>
              <a:t>los </a:t>
            </a:r>
            <a:r>
              <a:rPr lang="es-ES" sz="4400" dirty="0"/>
              <a:t>que </a:t>
            </a:r>
            <a:r>
              <a:rPr lang="es-ES" sz="4400" dirty="0" smtClean="0"/>
              <a:t>guardan </a:t>
            </a:r>
            <a:r>
              <a:rPr lang="es-ES" sz="4400" dirty="0"/>
              <a:t>los mandamientos de Dios, y la fe de </a:t>
            </a:r>
            <a:r>
              <a:rPr lang="es-ES" sz="4400" dirty="0" smtClean="0"/>
              <a:t>Jes</a:t>
            </a:r>
            <a:r>
              <a:rPr lang="es-ES" sz="4400" dirty="0" smtClean="0"/>
              <a:t>ú</a:t>
            </a:r>
            <a:r>
              <a:rPr lang="es-ES" sz="4400" dirty="0" smtClean="0"/>
              <a:t>s</a:t>
            </a:r>
            <a:r>
              <a:rPr lang="es-ES" sz="4400" dirty="0"/>
              <a:t>'' (</a:t>
            </a:r>
            <a:r>
              <a:rPr lang="es-ES" sz="4400" dirty="0" err="1"/>
              <a:t>Apoc</a:t>
            </a:r>
            <a:r>
              <a:rPr lang="es-ES" sz="4400" dirty="0"/>
              <a:t>. 14:12). </a:t>
            </a:r>
          </a:p>
          <a:p>
            <a:endParaRPr lang="es-ES" sz="44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Que los caminos de Dios sean vuestros caminos</a:t>
            </a:r>
          </a:p>
        </p:txBody>
      </p:sp>
    </p:spTree>
    <p:extLst>
      <p:ext uri="{BB962C8B-B14F-4D97-AF65-F5344CB8AC3E}">
        <p14:creationId xmlns:p14="http://schemas.microsoft.com/office/powerpoint/2010/main" val="347235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6263" y="2725767"/>
            <a:ext cx="8658566" cy="364968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ES" sz="6000" dirty="0" smtClean="0"/>
              <a:t>¿</a:t>
            </a:r>
            <a:r>
              <a:rPr lang="es-ES" sz="5400" dirty="0" smtClean="0"/>
              <a:t>Qué es un “remanente”?</a:t>
            </a:r>
          </a:p>
          <a:p>
            <a:pPr marL="0" indent="0">
              <a:buNone/>
            </a:pPr>
            <a:r>
              <a:rPr lang="es-ES" sz="3600" dirty="0" err="1" smtClean="0"/>
              <a:t>Webster</a:t>
            </a:r>
            <a:r>
              <a:rPr lang="es-ES" sz="3600" dirty="0" smtClean="0"/>
              <a:t> lo define así: </a:t>
            </a:r>
          </a:p>
          <a:p>
            <a:pPr marL="0" indent="0">
              <a:buNone/>
            </a:pPr>
            <a:r>
              <a:rPr lang="es-ES" sz="3600" dirty="0" smtClean="0"/>
              <a:t>“(1) Residuo; restante. (2) un fragmento pequeño</a:t>
            </a:r>
            <a:r>
              <a:rPr lang="mr-IN" sz="3600" dirty="0" smtClean="0"/>
              <a:t>…</a:t>
            </a:r>
            <a:r>
              <a:rPr lang="es-ES_tradnl" sz="3600" dirty="0" smtClean="0"/>
              <a:t> un rastro sobreviviente</a:t>
            </a:r>
            <a:r>
              <a:rPr lang="mr-IN" sz="3600" dirty="0" smtClean="0"/>
              <a:t>…</a:t>
            </a:r>
            <a:r>
              <a:rPr lang="es-ES_tradnl" sz="3600" dirty="0" smtClean="0"/>
              <a:t> Algo que todavía queda”.</a:t>
            </a:r>
            <a:endParaRPr lang="es-ES" sz="36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iglesia remanente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299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31411" y="2537143"/>
            <a:ext cx="8532831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800" dirty="0"/>
              <a:t>La palabra </a:t>
            </a:r>
            <a:r>
              <a:rPr lang="es-ES" sz="4800" dirty="0" smtClean="0"/>
              <a:t>remanente </a:t>
            </a:r>
            <a:r>
              <a:rPr lang="es-ES" sz="4800" dirty="0"/>
              <a:t>es </a:t>
            </a:r>
            <a:r>
              <a:rPr lang="es-ES" sz="4800" dirty="0" smtClean="0"/>
              <a:t>usada </a:t>
            </a:r>
            <a:r>
              <a:rPr lang="es-ES" sz="4800" dirty="0"/>
              <a:t>82 veces en la </a:t>
            </a:r>
            <a:r>
              <a:rPr lang="es-ES" sz="4800" dirty="0" smtClean="0"/>
              <a:t>Biblia, en muchos </a:t>
            </a:r>
            <a:r>
              <a:rPr lang="es-ES" sz="4800" dirty="0"/>
              <a:t>sentidos f</a:t>
            </a:r>
            <a:r>
              <a:rPr lang="es-ES" sz="4800" dirty="0" smtClean="0"/>
              <a:t>ue </a:t>
            </a:r>
            <a:r>
              <a:rPr lang="es-ES" sz="4800" dirty="0"/>
              <a:t>usada para </a:t>
            </a:r>
            <a:r>
              <a:rPr lang="es-ES" sz="4800" dirty="0" smtClean="0"/>
              <a:t>denotar </a:t>
            </a:r>
            <a:r>
              <a:rPr lang="es-ES" sz="4800" dirty="0"/>
              <a:t>la parte restante de algo o de </a:t>
            </a:r>
            <a:r>
              <a:rPr lang="es-ES" sz="4800" dirty="0" smtClean="0"/>
              <a:t>algún </a:t>
            </a:r>
            <a:r>
              <a:rPr lang="es-ES" sz="4800" dirty="0"/>
              <a:t>pueblo.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14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14335" y="2675467"/>
            <a:ext cx="8562480" cy="3450696"/>
          </a:xfrm>
        </p:spPr>
        <p:txBody>
          <a:bodyPr>
            <a:noAutofit/>
          </a:bodyPr>
          <a:lstStyle/>
          <a:p>
            <a:r>
              <a:rPr lang="es-ES" sz="3200" dirty="0"/>
              <a:t>4. En los comienzos, la Iglesia Adventista del Séptimo </a:t>
            </a:r>
            <a:r>
              <a:rPr lang="es-ES" sz="3200" dirty="0" smtClean="0"/>
              <a:t>Día</a:t>
            </a:r>
            <a:r>
              <a:rPr lang="es-ES" sz="3200" dirty="0"/>
              <a:t>, </a:t>
            </a:r>
            <a:r>
              <a:rPr lang="es-ES" sz="3200" dirty="0" smtClean="0"/>
              <a:t>llegó </a:t>
            </a:r>
            <a:r>
              <a:rPr lang="es-ES" sz="3200" dirty="0"/>
              <a:t>a ser conocida como la </a:t>
            </a:r>
            <a:r>
              <a:rPr lang="es-ES" sz="3200" dirty="0" smtClean="0"/>
              <a:t>iglesia remanente. </a:t>
            </a:r>
            <a:r>
              <a:rPr lang="es-ES" sz="3200" i="1" dirty="0"/>
              <a:t>Primeros </a:t>
            </a:r>
            <a:r>
              <a:rPr lang="es-ES" sz="3200" i="1" dirty="0" smtClean="0"/>
              <a:t>Escritos</a:t>
            </a:r>
            <a:r>
              <a:rPr lang="es-ES" sz="3200" dirty="0"/>
              <a:t>,</a:t>
            </a:r>
            <a:r>
              <a:rPr lang="es-ES" sz="3200" dirty="0" smtClean="0"/>
              <a:t> </a:t>
            </a:r>
            <a:r>
              <a:rPr lang="es-ES" sz="3200" dirty="0"/>
              <a:t>una de las primeras publicaciones de esta </a:t>
            </a:r>
            <a:r>
              <a:rPr lang="es-ES" sz="3200" dirty="0" smtClean="0"/>
              <a:t>denominación</a:t>
            </a:r>
            <a:r>
              <a:rPr lang="es-ES" sz="3200" dirty="0"/>
              <a:t>, usa el </a:t>
            </a:r>
            <a:r>
              <a:rPr lang="es-ES" sz="3200" dirty="0" smtClean="0"/>
              <a:t>término </a:t>
            </a:r>
            <a:r>
              <a:rPr lang="es-ES" sz="3200" dirty="0"/>
              <a:t>por lo menos doce veces, </a:t>
            </a:r>
            <a:r>
              <a:rPr lang="es-ES" sz="3200" dirty="0" smtClean="0"/>
              <a:t>refiriéndose </a:t>
            </a:r>
            <a:r>
              <a:rPr lang="es-ES" sz="3200" dirty="0"/>
              <a:t>al pueblo que Dios </a:t>
            </a:r>
            <a:r>
              <a:rPr lang="es-ES" sz="3200" dirty="0" smtClean="0"/>
              <a:t>es </a:t>
            </a:r>
            <a:r>
              <a:rPr lang="es-ES" sz="3200" dirty="0"/>
              <a:t>preparando para las escenas </a:t>
            </a:r>
            <a:r>
              <a:rPr lang="es-ES" sz="3200" dirty="0" smtClean="0"/>
              <a:t>finales </a:t>
            </a:r>
            <a:r>
              <a:rPr lang="es-ES" sz="3200" dirty="0"/>
              <a:t>de la historia de este </a:t>
            </a:r>
            <a:r>
              <a:rPr lang="es-ES" sz="3200" dirty="0" smtClean="0"/>
              <a:t>mundo.</a:t>
            </a:r>
            <a:endParaRPr lang="es-ES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98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93690" y="2675467"/>
            <a:ext cx="858312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5400" dirty="0"/>
              <a:t>5. Hay cuatro puntos por los cuales es identificada la iglesia. remanente</a:t>
            </a:r>
            <a:endParaRPr lang="es-ES" sz="5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</a:t>
            </a:r>
            <a:r>
              <a:rPr lang="es-ES" dirty="0" smtClean="0"/>
              <a:t>identificaci</a:t>
            </a:r>
            <a:r>
              <a:rPr lang="es-ES" dirty="0" smtClean="0"/>
              <a:t>ó</a:t>
            </a:r>
            <a:r>
              <a:rPr lang="es-ES" dirty="0" smtClean="0"/>
              <a:t>n </a:t>
            </a:r>
            <a:r>
              <a:rPr lang="es-ES" dirty="0"/>
              <a:t>del remanente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214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097" y="3020617"/>
            <a:ext cx="8628043" cy="1673340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s-ES" sz="4400" dirty="0" smtClean="0"/>
              <a:t>Guarda </a:t>
            </a:r>
            <a:r>
              <a:rPr lang="es-ES" sz="4400" dirty="0"/>
              <a:t>todos los mandamientos. </a:t>
            </a:r>
            <a:endParaRPr lang="es-ES" sz="4400" dirty="0" smtClean="0"/>
          </a:p>
          <a:p>
            <a:pPr marL="0" indent="0">
              <a:buNone/>
            </a:pPr>
            <a:r>
              <a:rPr lang="es-ES" sz="3200" dirty="0"/>
              <a:t> </a:t>
            </a:r>
            <a:r>
              <a:rPr lang="es-ES" sz="3200" dirty="0" smtClean="0"/>
              <a:t>             </a:t>
            </a:r>
            <a:r>
              <a:rPr lang="es-ES" sz="3200" dirty="0" err="1" smtClean="0"/>
              <a:t>Apoc</a:t>
            </a:r>
            <a:r>
              <a:rPr lang="es-ES" sz="3200" dirty="0"/>
              <a:t>. 12: 17; 14: 12. </a:t>
            </a:r>
            <a:endParaRPr lang="es-ES" sz="32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</a:t>
            </a:r>
            <a:r>
              <a:rPr lang="es-ES" dirty="0" smtClean="0"/>
              <a:t>identificaci</a:t>
            </a:r>
            <a:r>
              <a:rPr lang="es-ES" dirty="0" smtClean="0"/>
              <a:t>ó</a:t>
            </a:r>
            <a:r>
              <a:rPr lang="es-ES" dirty="0" smtClean="0"/>
              <a:t>n </a:t>
            </a:r>
            <a:r>
              <a:rPr lang="es-ES" dirty="0"/>
              <a:t>del remanente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106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097" y="2357929"/>
            <a:ext cx="8683263" cy="3909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4400" dirty="0"/>
              <a:t>b. Tiene el </a:t>
            </a:r>
            <a:r>
              <a:rPr lang="es-ES" sz="4400" dirty="0" smtClean="0"/>
              <a:t>esp</a:t>
            </a:r>
            <a:r>
              <a:rPr lang="es-ES" sz="4400" dirty="0" smtClean="0"/>
              <a:t>í</a:t>
            </a:r>
            <a:r>
              <a:rPr lang="es-ES" sz="4400" dirty="0" smtClean="0"/>
              <a:t>ritu </a:t>
            </a:r>
            <a:r>
              <a:rPr lang="es-ES" sz="4400" dirty="0"/>
              <a:t>de </a:t>
            </a:r>
            <a:r>
              <a:rPr lang="es-ES" sz="4400" dirty="0" smtClean="0"/>
              <a:t>profec</a:t>
            </a:r>
            <a:r>
              <a:rPr lang="es-ES" sz="4400" dirty="0" smtClean="0"/>
              <a:t>í</a:t>
            </a:r>
            <a:r>
              <a:rPr lang="es-ES" sz="4400" dirty="0" smtClean="0"/>
              <a:t>a</a:t>
            </a:r>
            <a:r>
              <a:rPr lang="es-ES" sz="4400" dirty="0"/>
              <a:t>. </a:t>
            </a:r>
            <a:endParaRPr lang="es-ES" sz="4400" dirty="0" smtClean="0"/>
          </a:p>
          <a:p>
            <a:pPr marL="0" indent="0">
              <a:buNone/>
            </a:pPr>
            <a:r>
              <a:rPr lang="es-ES" sz="3200" dirty="0" smtClean="0"/>
              <a:t>                         Compare </a:t>
            </a:r>
            <a:r>
              <a:rPr lang="es-ES" sz="3200" dirty="0" err="1" smtClean="0"/>
              <a:t>Apoc</a:t>
            </a:r>
            <a:r>
              <a:rPr lang="es-ES" sz="3200" dirty="0"/>
              <a:t>. 12: 17 </a:t>
            </a:r>
            <a:r>
              <a:rPr lang="es-ES" sz="3200" dirty="0" smtClean="0"/>
              <a:t>con </a:t>
            </a:r>
            <a:r>
              <a:rPr lang="es-ES" sz="3200" dirty="0"/>
              <a:t>19: 10. </a:t>
            </a:r>
            <a:endParaRPr lang="es-ES" sz="3200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800" dirty="0" smtClean="0"/>
              <a:t>Note </a:t>
            </a:r>
            <a:r>
              <a:rPr lang="es-ES" sz="2800" dirty="0"/>
              <a:t>particularmente las </a:t>
            </a:r>
            <a:r>
              <a:rPr lang="es-ES" sz="2800" dirty="0" smtClean="0"/>
              <a:t>palabras</a:t>
            </a:r>
            <a:r>
              <a:rPr lang="es-ES" sz="2800" dirty="0"/>
              <a:t>, "y tiene el testimonio de Jesucristo". En otras palabras </a:t>
            </a:r>
            <a:r>
              <a:rPr lang="es-ES" sz="2800" dirty="0" smtClean="0"/>
              <a:t>ambos </a:t>
            </a:r>
            <a:r>
              <a:rPr lang="es-ES" sz="2800" dirty="0"/>
              <a:t>requisitos, guardar los </a:t>
            </a:r>
            <a:r>
              <a:rPr lang="es-ES" sz="2800" dirty="0" smtClean="0"/>
              <a:t>mandamientos </a:t>
            </a:r>
            <a:r>
              <a:rPr lang="es-ES" sz="2800" dirty="0"/>
              <a:t>y tener el don de </a:t>
            </a:r>
            <a:r>
              <a:rPr lang="es-ES" sz="2800" dirty="0" smtClean="0"/>
              <a:t>profec</a:t>
            </a:r>
            <a:r>
              <a:rPr lang="es-ES" sz="2800" dirty="0" smtClean="0"/>
              <a:t>í</a:t>
            </a:r>
            <a:r>
              <a:rPr lang="es-ES" sz="2800" dirty="0" smtClean="0"/>
              <a:t>a </a:t>
            </a:r>
            <a:r>
              <a:rPr lang="es-ES" sz="2800" dirty="0"/>
              <a:t>son necesarios para constituir la iglesia remanente. Lo uno sin </a:t>
            </a:r>
            <a:r>
              <a:rPr lang="es-ES" sz="2800" dirty="0" smtClean="0"/>
              <a:t>lo otro ser</a:t>
            </a:r>
            <a:r>
              <a:rPr lang="es-ES" sz="2800" dirty="0" smtClean="0"/>
              <a:t>ía solamente la mitad de la verdad.</a:t>
            </a:r>
            <a:endParaRPr lang="es-E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identificación del remanente</a:t>
            </a:r>
          </a:p>
        </p:txBody>
      </p:sp>
    </p:spTree>
    <p:extLst>
      <p:ext uri="{BB962C8B-B14F-4D97-AF65-F5344CB8AC3E}">
        <p14:creationId xmlns:p14="http://schemas.microsoft.com/office/powerpoint/2010/main" val="4046524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Crepúsculo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de onda.thmx</Template>
  <TotalTime>5028</TotalTime>
  <Words>2034</Words>
  <Application>Microsoft Macintosh PowerPoint</Application>
  <PresentationFormat>Presentación en pantalla (4:3)</PresentationFormat>
  <Paragraphs>123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Forma de onda</vt:lpstr>
      <vt:lpstr>La iglesia remanente</vt:lpstr>
      <vt:lpstr>Presentación de PowerPoint</vt:lpstr>
      <vt:lpstr>Presentación de PowerPoint</vt:lpstr>
      <vt:lpstr>La iglesia remanente</vt:lpstr>
      <vt:lpstr>Presentación de PowerPoint</vt:lpstr>
      <vt:lpstr>Presentación de PowerPoint</vt:lpstr>
      <vt:lpstr>La identificación del remanente</vt:lpstr>
      <vt:lpstr>La identificación del remanente</vt:lpstr>
      <vt:lpstr>La identificación del remanente</vt:lpstr>
      <vt:lpstr>La identificación del remanente</vt:lpstr>
      <vt:lpstr>La identificación del remanente</vt:lpstr>
      <vt:lpstr>La identificación del remanente</vt:lpstr>
      <vt:lpstr>El Evangelio presentado por la Iglesia remanente</vt:lpstr>
      <vt:lpstr>El Evangelio presentado por la Iglesia remanente</vt:lpstr>
      <vt:lpstr>El Evangelio presentado por la Iglesia remanente</vt:lpstr>
      <vt:lpstr>El Evangelio presentado por la Iglesia remanente</vt:lpstr>
      <vt:lpstr>El Evangelio presentado por la Iglesia remanente</vt:lpstr>
      <vt:lpstr>El Evangelio presentado por la Iglesia remanente</vt:lpstr>
      <vt:lpstr>Presentación de PowerPoint</vt:lpstr>
      <vt:lpstr>Conocida a través de las edades</vt:lpstr>
      <vt:lpstr>Conocida a través de las edades</vt:lpstr>
      <vt:lpstr>Conocida a través de las edades</vt:lpstr>
      <vt:lpstr>Conocida a través de las edades</vt:lpstr>
      <vt:lpstr>Conocida a través de las edades</vt:lpstr>
      <vt:lpstr>Conocida a través de las edades</vt:lpstr>
      <vt:lpstr>Conocida a través de las edades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Que los caminos de Dios sean vuestros caminos</vt:lpstr>
      <vt:lpstr>Que los caminos de Dios sean vuestros caminos</vt:lpstr>
      <vt:lpstr>Que los caminos de Dios sean vuestros caminos</vt:lpstr>
      <vt:lpstr>Que los caminos de Dios sean vuestros caminos</vt:lpstr>
      <vt:lpstr>Que los caminos de Dios sean vuestros caminos</vt:lpstr>
    </vt:vector>
  </TitlesOfParts>
  <Company>NIVARDO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Nivardo López</dc:creator>
  <cp:lastModifiedBy>Nivardo López</cp:lastModifiedBy>
  <cp:revision>117</cp:revision>
  <dcterms:created xsi:type="dcterms:W3CDTF">2017-05-31T23:08:38Z</dcterms:created>
  <dcterms:modified xsi:type="dcterms:W3CDTF">2017-07-26T23:51:31Z</dcterms:modified>
</cp:coreProperties>
</file>