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95" r:id="rId1"/>
  </p:sldMasterIdLst>
  <p:notesMasterIdLst>
    <p:notesMasterId r:id="rId40"/>
  </p:notesMasterIdLst>
  <p:sldIdLst>
    <p:sldId id="256" r:id="rId2"/>
    <p:sldId id="257" r:id="rId3"/>
    <p:sldId id="299" r:id="rId4"/>
    <p:sldId id="300" r:id="rId5"/>
    <p:sldId id="298" r:id="rId6"/>
    <p:sldId id="302" r:id="rId7"/>
    <p:sldId id="303" r:id="rId8"/>
    <p:sldId id="304" r:id="rId9"/>
    <p:sldId id="305" r:id="rId10"/>
    <p:sldId id="306" r:id="rId11"/>
    <p:sldId id="308" r:id="rId12"/>
    <p:sldId id="309" r:id="rId13"/>
    <p:sldId id="307" r:id="rId14"/>
    <p:sldId id="310" r:id="rId15"/>
    <p:sldId id="311" r:id="rId16"/>
    <p:sldId id="301" r:id="rId17"/>
    <p:sldId id="312" r:id="rId18"/>
    <p:sldId id="315" r:id="rId19"/>
    <p:sldId id="313" r:id="rId20"/>
    <p:sldId id="316" r:id="rId21"/>
    <p:sldId id="314" r:id="rId22"/>
    <p:sldId id="317" r:id="rId23"/>
    <p:sldId id="318" r:id="rId24"/>
    <p:sldId id="319" r:id="rId25"/>
    <p:sldId id="320" r:id="rId26"/>
    <p:sldId id="321" r:id="rId27"/>
    <p:sldId id="322" r:id="rId28"/>
    <p:sldId id="323" r:id="rId29"/>
    <p:sldId id="324" r:id="rId30"/>
    <p:sldId id="325" r:id="rId31"/>
    <p:sldId id="326" r:id="rId32"/>
    <p:sldId id="327" r:id="rId33"/>
    <p:sldId id="328" r:id="rId34"/>
    <p:sldId id="329" r:id="rId35"/>
    <p:sldId id="330" r:id="rId36"/>
    <p:sldId id="331" r:id="rId37"/>
    <p:sldId id="332" r:id="rId38"/>
    <p:sldId id="333" r:id="rId39"/>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3" d="100"/>
          <a:sy n="93" d="100"/>
        </p:scale>
        <p:origin x="-1544"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notesMaster" Target="notesMasters/notesMaster1.xml"/><Relationship Id="rId41" Type="http://schemas.openxmlformats.org/officeDocument/2006/relationships/printerSettings" Target="printerSettings/printerSettings1.bin"/><Relationship Id="rId42" Type="http://schemas.openxmlformats.org/officeDocument/2006/relationships/presProps" Target="presProps.xml"/><Relationship Id="rId43" Type="http://schemas.openxmlformats.org/officeDocument/2006/relationships/viewProps" Target="viewProps.xml"/><Relationship Id="rId44" Type="http://schemas.openxmlformats.org/officeDocument/2006/relationships/theme" Target="theme/theme1.xml"/><Relationship Id="rId4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00B8A7-0D88-4948-98DE-D831D31294EF}" type="datetimeFigureOut">
              <a:rPr lang="es-ES" smtClean="0"/>
              <a:t>23/07/17</a:t>
            </a:fld>
            <a:endParaRPr lang="es-ES"/>
          </a:p>
        </p:txBody>
      </p:sp>
      <p:sp>
        <p:nvSpPr>
          <p:cNvPr id="4" name="Marcador de imagen d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1C2852-63DF-AC42-9EA1-2F85560DBE19}" type="slidenum">
              <a:rPr lang="es-ES" smtClean="0"/>
              <a:t>‹Nr.›</a:t>
            </a:fld>
            <a:endParaRPr lang="es-ES"/>
          </a:p>
        </p:txBody>
      </p:sp>
    </p:spTree>
    <p:extLst>
      <p:ext uri="{BB962C8B-B14F-4D97-AF65-F5344CB8AC3E}">
        <p14:creationId xmlns:p14="http://schemas.microsoft.com/office/powerpoint/2010/main" val="383251666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s-ES_tradnl" smtClean="0"/>
              <a:t>Clic para editar título</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FF3918F7-4BFF-494E-8D80-EE8777865549}" type="datetimeFigureOut">
              <a:rPr lang="es-ES" smtClean="0"/>
              <a:t>23/07/17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97AB4483-48B8-804B-AE58-ABC59F5E0AF8}" type="slidenum">
              <a:rPr lang="es-ES" smtClean="0"/>
              <a:t>‹Nr.›</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Date Placeholder 3"/>
          <p:cNvSpPr>
            <a:spLocks noGrp="1"/>
          </p:cNvSpPr>
          <p:nvPr>
            <p:ph type="dt" sz="half" idx="10"/>
          </p:nvPr>
        </p:nvSpPr>
        <p:spPr/>
        <p:txBody>
          <a:bodyPr/>
          <a:lstStyle/>
          <a:p>
            <a:fld id="{FF3918F7-4BFF-494E-8D80-EE8777865549}" type="datetimeFigureOut">
              <a:rPr lang="es-ES" smtClean="0"/>
              <a:t>23/07/17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97AB4483-48B8-804B-AE58-ABC59F5E0AF8}" type="slidenum">
              <a:rPr lang="es-ES" smtClean="0"/>
              <a:t>‹Nr.›</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FF3918F7-4BFF-494E-8D80-EE8777865549}" type="datetimeFigureOut">
              <a:rPr lang="es-ES" smtClean="0"/>
              <a:t>23/07/17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97AB4483-48B8-804B-AE58-ABC59F5E0AF8}" type="slidenum">
              <a:rPr lang="es-ES" smtClean="0"/>
              <a:t>‹Nr.›</a:t>
            </a:fld>
            <a:endParaRPr lang="es-E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s-ES_tradnl" smtClean="0"/>
              <a:t>Clic para editar título</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Date Placeholder 3"/>
          <p:cNvSpPr>
            <a:spLocks noGrp="1"/>
          </p:cNvSpPr>
          <p:nvPr>
            <p:ph type="dt" sz="half" idx="10"/>
          </p:nvPr>
        </p:nvSpPr>
        <p:spPr/>
        <p:txBody>
          <a:bodyPr/>
          <a:lstStyle/>
          <a:p>
            <a:fld id="{FF3918F7-4BFF-494E-8D80-EE8777865549}" type="datetimeFigureOut">
              <a:rPr lang="es-ES" smtClean="0"/>
              <a:t>23/07/17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97AB4483-48B8-804B-AE58-ABC59F5E0AF8}" type="slidenum">
              <a:rPr lang="es-ES" smtClean="0"/>
              <a:t>‹Nr.›</a:t>
            </a:fld>
            <a:endParaRPr lang="es-ES"/>
          </a:p>
        </p:txBody>
      </p:sp>
      <p:sp>
        <p:nvSpPr>
          <p:cNvPr id="7" name="Title 6"/>
          <p:cNvSpPr>
            <a:spLocks noGrp="1"/>
          </p:cNvSpPr>
          <p:nvPr>
            <p:ph type="title"/>
          </p:nvPr>
        </p:nvSpPr>
        <p:spPr/>
        <p:txBody>
          <a:bodyPr/>
          <a:lstStyle/>
          <a:p>
            <a:r>
              <a:rPr lang="es-ES_tradnl" smtClean="0"/>
              <a:t>Clic para editar título</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s-ES_tradnl" smtClean="0"/>
              <a:t>Clic para editar título</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Date Placeholder 3"/>
          <p:cNvSpPr>
            <a:spLocks noGrp="1"/>
          </p:cNvSpPr>
          <p:nvPr>
            <p:ph type="dt" sz="half" idx="10"/>
          </p:nvPr>
        </p:nvSpPr>
        <p:spPr/>
        <p:txBody>
          <a:bodyPr/>
          <a:lstStyle/>
          <a:p>
            <a:fld id="{FF3918F7-4BFF-494E-8D80-EE8777865549}" type="datetimeFigureOut">
              <a:rPr lang="es-ES" smtClean="0"/>
              <a:t>23/07/17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97AB4483-48B8-804B-AE58-ABC59F5E0AF8}" type="slidenum">
              <a:rPr lang="es-ES" smtClean="0"/>
              <a:t>‹Nr.›</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a:p>
        </p:txBody>
      </p:sp>
      <p:sp>
        <p:nvSpPr>
          <p:cNvPr id="5" name="Date Placeholder 4"/>
          <p:cNvSpPr>
            <a:spLocks noGrp="1"/>
          </p:cNvSpPr>
          <p:nvPr>
            <p:ph type="dt" sz="half" idx="10"/>
          </p:nvPr>
        </p:nvSpPr>
        <p:spPr/>
        <p:txBody>
          <a:bodyPr/>
          <a:lstStyle/>
          <a:p>
            <a:fld id="{FF3918F7-4BFF-494E-8D80-EE8777865549}" type="datetimeFigureOut">
              <a:rPr lang="es-ES" smtClean="0"/>
              <a:t>23/07/17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97AB4483-48B8-804B-AE58-ABC59F5E0AF8}" type="slidenum">
              <a:rPr lang="es-ES" smtClean="0"/>
              <a:t>‹Nr.›</a:t>
            </a:fld>
            <a:endParaRPr lang="es-ES"/>
          </a:p>
        </p:txBody>
      </p:sp>
      <p:sp>
        <p:nvSpPr>
          <p:cNvPr id="9" name="Content Placeholder 8"/>
          <p:cNvSpPr>
            <a:spLocks noGrp="1"/>
          </p:cNvSpPr>
          <p:nvPr>
            <p:ph sz="quarter" idx="13"/>
          </p:nvPr>
        </p:nvSpPr>
        <p:spPr>
          <a:xfrm>
            <a:off x="676655" y="2679192"/>
            <a:ext cx="3822192" cy="3447288"/>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_tradnl" smtClean="0"/>
              <a:t>Clic para editar título</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7" name="Date Placeholder 6"/>
          <p:cNvSpPr>
            <a:spLocks noGrp="1"/>
          </p:cNvSpPr>
          <p:nvPr>
            <p:ph type="dt" sz="half" idx="10"/>
          </p:nvPr>
        </p:nvSpPr>
        <p:spPr/>
        <p:txBody>
          <a:bodyPr/>
          <a:lstStyle/>
          <a:p>
            <a:fld id="{FF3918F7-4BFF-494E-8D80-EE8777865549}" type="datetimeFigureOut">
              <a:rPr lang="es-ES" smtClean="0"/>
              <a:t>23/07/17</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97AB4483-48B8-804B-AE58-ABC59F5E0AF8}" type="slidenum">
              <a:rPr lang="es-ES" smtClean="0"/>
              <a:t>‹Nr.›</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a:p>
        </p:txBody>
      </p:sp>
      <p:sp>
        <p:nvSpPr>
          <p:cNvPr id="3" name="Date Placeholder 2"/>
          <p:cNvSpPr>
            <a:spLocks noGrp="1"/>
          </p:cNvSpPr>
          <p:nvPr>
            <p:ph type="dt" sz="half" idx="10"/>
          </p:nvPr>
        </p:nvSpPr>
        <p:spPr/>
        <p:txBody>
          <a:bodyPr/>
          <a:lstStyle/>
          <a:p>
            <a:fld id="{FF3918F7-4BFF-494E-8D80-EE8777865549}" type="datetimeFigureOut">
              <a:rPr lang="es-ES" smtClean="0"/>
              <a:t>23/07/17</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97AB4483-48B8-804B-AE58-ABC59F5E0AF8}" type="slidenum">
              <a:rPr lang="es-ES" smtClean="0"/>
              <a:t>‹Nr.›</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FF3918F7-4BFF-494E-8D80-EE8777865549}" type="datetimeFigureOut">
              <a:rPr lang="es-ES" smtClean="0"/>
              <a:t>23/07/17</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97AB4483-48B8-804B-AE58-ABC59F5E0AF8}" type="slidenum">
              <a:rPr lang="es-ES" smtClean="0"/>
              <a:t>‹Nr.›</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F3918F7-4BFF-494E-8D80-EE8777865549}" type="datetimeFigureOut">
              <a:rPr lang="es-ES" smtClean="0"/>
              <a:t>23/07/17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97AB4483-48B8-804B-AE58-ABC59F5E0AF8}" type="slidenum">
              <a:rPr lang="es-ES" smtClean="0"/>
              <a:t>‹Nr.›</a:t>
            </a:fld>
            <a:endParaRPr lang="es-E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s-ES_tradnl" smtClean="0"/>
              <a:t>Clic para editar título</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s-ES_tradnl" smtClean="0"/>
              <a:t>Clic para editar título</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Date Placeholder 4"/>
          <p:cNvSpPr>
            <a:spLocks noGrp="1"/>
          </p:cNvSpPr>
          <p:nvPr>
            <p:ph type="dt" sz="half" idx="10"/>
          </p:nvPr>
        </p:nvSpPr>
        <p:spPr/>
        <p:txBody>
          <a:bodyPr/>
          <a:lstStyle/>
          <a:p>
            <a:fld id="{FF3918F7-4BFF-494E-8D80-EE8777865549}" type="datetimeFigureOut">
              <a:rPr lang="es-ES" smtClean="0"/>
              <a:t>23/07/17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97AB4483-48B8-804B-AE58-ABC59F5E0AF8}" type="slidenum">
              <a:rPr lang="es-ES" smtClean="0"/>
              <a:t>‹Nr.›</a:t>
            </a:fld>
            <a:endParaRPr lang="es-E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smtClean="0"/>
              <a:t>Arrastre la imagen al marcador de posición o haga clic en el icono para agregar</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s-ES_tradnl" smtClean="0"/>
              <a:t>Clic para editar título</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FF3918F7-4BFF-494E-8D80-EE8777865549}" type="datetimeFigureOut">
              <a:rPr lang="es-ES" smtClean="0"/>
              <a:t>23/07/17</a:t>
            </a:fld>
            <a:endParaRPr lang="es-E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s-E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97AB4483-48B8-804B-AE58-ABC59F5E0AF8}" type="slidenum">
              <a:rPr lang="es-ES" smtClean="0"/>
              <a:t>‹Nr.›</a:t>
            </a:fld>
            <a:endParaRPr lang="es-E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Tree>
  </p:cSld>
  <p:clrMap bg1="lt1" tx1="dk1" bg2="lt2" tx2="dk2" accent1="accent1" accent2="accent2" accent3="accent3" accent4="accent4" accent5="accent5" accent6="accent6" hlink="hlink" folHlink="folHlink"/>
  <p:sldLayoutIdLst>
    <p:sldLayoutId id="2147483896" r:id="rId1"/>
    <p:sldLayoutId id="2147483897" r:id="rId2"/>
    <p:sldLayoutId id="2147483898" r:id="rId3"/>
    <p:sldLayoutId id="2147483899" r:id="rId4"/>
    <p:sldLayoutId id="2147483900" r:id="rId5"/>
    <p:sldLayoutId id="2147483901" r:id="rId6"/>
    <p:sldLayoutId id="2147483902" r:id="rId7"/>
    <p:sldLayoutId id="2147483903" r:id="rId8"/>
    <p:sldLayoutId id="2147483904" r:id="rId9"/>
    <p:sldLayoutId id="2147483905" r:id="rId10"/>
    <p:sldLayoutId id="2147483906"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31316" y="2213368"/>
            <a:ext cx="8531409" cy="756473"/>
          </a:xfrm>
        </p:spPr>
        <p:txBody>
          <a:bodyPr>
            <a:noAutofit/>
          </a:bodyPr>
          <a:lstStyle/>
          <a:p>
            <a:r>
              <a:rPr lang="es-ES" dirty="0" smtClean="0"/>
              <a:t>La iglesia en el nuevo testamento</a:t>
            </a:r>
            <a:endParaRPr lang="es-ES" dirty="0"/>
          </a:p>
        </p:txBody>
      </p:sp>
    </p:spTree>
    <p:extLst>
      <p:ext uri="{BB962C8B-B14F-4D97-AF65-F5344CB8AC3E}">
        <p14:creationId xmlns:p14="http://schemas.microsoft.com/office/powerpoint/2010/main" val="11117120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457200" y="338328"/>
            <a:ext cx="8229600" cy="1252728"/>
          </a:xfrm>
        </p:spPr>
        <p:txBody>
          <a:bodyPr>
            <a:noAutofit/>
          </a:bodyPr>
          <a:lstStyle/>
          <a:p>
            <a:r>
              <a:rPr lang="es-ES" dirty="0" smtClean="0"/>
              <a:t>La iglesia del Nuevo Testamento</a:t>
            </a:r>
            <a:endParaRPr lang="es-ES" dirty="0"/>
          </a:p>
        </p:txBody>
      </p:sp>
      <p:sp>
        <p:nvSpPr>
          <p:cNvPr id="5" name="Marcador de contenido 2"/>
          <p:cNvSpPr>
            <a:spLocks noGrp="1"/>
          </p:cNvSpPr>
          <p:nvPr>
            <p:ph idx="1"/>
          </p:nvPr>
        </p:nvSpPr>
        <p:spPr>
          <a:xfrm>
            <a:off x="457200" y="2675467"/>
            <a:ext cx="8362243" cy="3450696"/>
          </a:xfrm>
        </p:spPr>
        <p:txBody>
          <a:bodyPr>
            <a:normAutofit lnSpcReduction="10000"/>
          </a:bodyPr>
          <a:lstStyle/>
          <a:p>
            <a:pPr marL="0" indent="0">
              <a:buNone/>
            </a:pPr>
            <a:r>
              <a:rPr lang="es-ES" sz="6000" dirty="0" smtClean="0"/>
              <a:t>1. En el Nuevo Testamento se menciona 104 veces la iglesia como tal.</a:t>
            </a:r>
          </a:p>
          <a:p>
            <a:endParaRPr lang="es-ES" sz="6000" dirty="0"/>
          </a:p>
          <a:p>
            <a:pPr marL="0" indent="0">
              <a:buNone/>
            </a:pPr>
            <a:endParaRPr lang="es-ES" sz="6000" dirty="0"/>
          </a:p>
        </p:txBody>
      </p:sp>
    </p:spTree>
    <p:extLst>
      <p:ext uri="{BB962C8B-B14F-4D97-AF65-F5344CB8AC3E}">
        <p14:creationId xmlns:p14="http://schemas.microsoft.com/office/powerpoint/2010/main" val="37747731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457200" y="352439"/>
            <a:ext cx="8229600" cy="1252728"/>
          </a:xfrm>
        </p:spPr>
        <p:txBody>
          <a:bodyPr>
            <a:noAutofit/>
          </a:bodyPr>
          <a:lstStyle/>
          <a:p>
            <a:r>
              <a:rPr lang="es-ES" dirty="0" smtClean="0"/>
              <a:t>La iglesia del Nuevo Testamento</a:t>
            </a:r>
            <a:endParaRPr lang="es-ES" dirty="0"/>
          </a:p>
        </p:txBody>
      </p:sp>
      <p:sp>
        <p:nvSpPr>
          <p:cNvPr id="5" name="Marcador de contenido 2"/>
          <p:cNvSpPr>
            <a:spLocks noGrp="1"/>
          </p:cNvSpPr>
          <p:nvPr>
            <p:ph idx="1"/>
          </p:nvPr>
        </p:nvSpPr>
        <p:spPr>
          <a:xfrm>
            <a:off x="457200" y="2675467"/>
            <a:ext cx="8362243" cy="3450696"/>
          </a:xfrm>
        </p:spPr>
        <p:txBody>
          <a:bodyPr>
            <a:normAutofit fontScale="85000" lnSpcReduction="10000"/>
          </a:bodyPr>
          <a:lstStyle/>
          <a:p>
            <a:pPr marL="0" indent="0">
              <a:buNone/>
            </a:pPr>
            <a:r>
              <a:rPr lang="es-ES" sz="6000" dirty="0"/>
              <a:t>2</a:t>
            </a:r>
            <a:r>
              <a:rPr lang="es-ES" sz="6000" dirty="0" smtClean="0"/>
              <a:t>. Los Evangelios se refieren dos veces a la iglesia mencionándola con este nombre. Mateo 16: 18; 18:17</a:t>
            </a:r>
          </a:p>
          <a:p>
            <a:endParaRPr lang="es-ES" sz="6000" dirty="0"/>
          </a:p>
          <a:p>
            <a:pPr marL="0" indent="0">
              <a:buNone/>
            </a:pPr>
            <a:endParaRPr lang="es-ES" sz="6000" dirty="0"/>
          </a:p>
        </p:txBody>
      </p:sp>
    </p:spTree>
    <p:extLst>
      <p:ext uri="{BB962C8B-B14F-4D97-AF65-F5344CB8AC3E}">
        <p14:creationId xmlns:p14="http://schemas.microsoft.com/office/powerpoint/2010/main" val="10059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457200" y="338328"/>
            <a:ext cx="8229600" cy="1252728"/>
          </a:xfrm>
        </p:spPr>
        <p:txBody>
          <a:bodyPr>
            <a:noAutofit/>
          </a:bodyPr>
          <a:lstStyle/>
          <a:p>
            <a:r>
              <a:rPr lang="es-ES" dirty="0" smtClean="0"/>
              <a:t>La iglesia del Nuevo Testamento</a:t>
            </a:r>
            <a:endParaRPr lang="es-ES" dirty="0"/>
          </a:p>
        </p:txBody>
      </p:sp>
      <p:sp>
        <p:nvSpPr>
          <p:cNvPr id="5" name="Marcador de contenido 2"/>
          <p:cNvSpPr>
            <a:spLocks noGrp="1"/>
          </p:cNvSpPr>
          <p:nvPr>
            <p:ph idx="1"/>
          </p:nvPr>
        </p:nvSpPr>
        <p:spPr>
          <a:xfrm>
            <a:off x="457200" y="2675467"/>
            <a:ext cx="8362243" cy="3450696"/>
          </a:xfrm>
        </p:spPr>
        <p:txBody>
          <a:bodyPr>
            <a:normAutofit fontScale="92500" lnSpcReduction="10000"/>
          </a:bodyPr>
          <a:lstStyle/>
          <a:p>
            <a:pPr marL="0" indent="0">
              <a:buNone/>
            </a:pPr>
            <a:r>
              <a:rPr lang="es-ES" sz="6000" dirty="0"/>
              <a:t>3</a:t>
            </a:r>
            <a:r>
              <a:rPr lang="es-ES" sz="6000" dirty="0" smtClean="0"/>
              <a:t>. ¿Cuál fue el primer paso registrado que se tomó para organizar la iglesia apostólica? Marcos 3: 14-19</a:t>
            </a:r>
          </a:p>
          <a:p>
            <a:endParaRPr lang="es-ES" sz="6000" dirty="0"/>
          </a:p>
          <a:p>
            <a:pPr marL="0" indent="0">
              <a:buNone/>
            </a:pPr>
            <a:endParaRPr lang="es-ES" sz="6000" dirty="0"/>
          </a:p>
        </p:txBody>
      </p:sp>
    </p:spTree>
    <p:extLst>
      <p:ext uri="{BB962C8B-B14F-4D97-AF65-F5344CB8AC3E}">
        <p14:creationId xmlns:p14="http://schemas.microsoft.com/office/powerpoint/2010/main" val="6865291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2"/>
          <p:cNvSpPr>
            <a:spLocks noGrp="1"/>
          </p:cNvSpPr>
          <p:nvPr>
            <p:ph idx="1"/>
          </p:nvPr>
        </p:nvSpPr>
        <p:spPr>
          <a:xfrm>
            <a:off x="457200" y="2504383"/>
            <a:ext cx="8362243" cy="3727275"/>
          </a:xfrm>
        </p:spPr>
        <p:txBody>
          <a:bodyPr>
            <a:normAutofit fontScale="85000" lnSpcReduction="20000"/>
          </a:bodyPr>
          <a:lstStyle/>
          <a:p>
            <a:pPr marL="0" indent="0">
              <a:buNone/>
            </a:pPr>
            <a:r>
              <a:rPr lang="es-ES" sz="6000" dirty="0" smtClean="0"/>
              <a:t>Estaba por darse el primer paso en la organización de la iglesia, que después de la partida de Cristo había de ser su representante en la tierra. </a:t>
            </a:r>
          </a:p>
          <a:p>
            <a:pPr marL="0" indent="0">
              <a:buNone/>
            </a:pPr>
            <a:r>
              <a:rPr lang="es-ES" dirty="0" smtClean="0"/>
              <a:t>(El Deseado de Todas las Gentes. Pág. 258).</a:t>
            </a:r>
          </a:p>
        </p:txBody>
      </p:sp>
    </p:spTree>
    <p:extLst>
      <p:ext uri="{BB962C8B-B14F-4D97-AF65-F5344CB8AC3E}">
        <p14:creationId xmlns:p14="http://schemas.microsoft.com/office/powerpoint/2010/main" val="3550261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p:cNvSpPr>
            <a:spLocks noGrp="1"/>
          </p:cNvSpPr>
          <p:nvPr>
            <p:ph idx="1"/>
          </p:nvPr>
        </p:nvSpPr>
        <p:spPr>
          <a:xfrm>
            <a:off x="457200" y="2483554"/>
            <a:ext cx="8362243" cy="3727275"/>
          </a:xfrm>
        </p:spPr>
        <p:txBody>
          <a:bodyPr>
            <a:noAutofit/>
          </a:bodyPr>
          <a:lstStyle/>
          <a:p>
            <a:pPr marL="0" indent="0">
              <a:lnSpc>
                <a:spcPct val="90000"/>
              </a:lnSpc>
              <a:buNone/>
            </a:pPr>
            <a:r>
              <a:rPr lang="es-ES" sz="3600" dirty="0" smtClean="0"/>
              <a:t>No tenía ningún santuario costoso a su disposición, pero el salvador condujo a sus discípulos al lugar de retraimiento que él amaba, y en la mente de ellos los sagrados incidentes de aquel día quedaron para siempre vinculados con la belleza de la montaña, del valle y del mar. </a:t>
            </a:r>
          </a:p>
          <a:p>
            <a:pPr marL="0" indent="0">
              <a:lnSpc>
                <a:spcPct val="90000"/>
              </a:lnSpc>
              <a:buNone/>
            </a:pPr>
            <a:endParaRPr lang="es-ES" sz="1400" dirty="0" smtClean="0"/>
          </a:p>
          <a:p>
            <a:pPr marL="0" indent="0">
              <a:lnSpc>
                <a:spcPct val="90000"/>
              </a:lnSpc>
              <a:buNone/>
            </a:pPr>
            <a:endParaRPr lang="es-ES" sz="1400" dirty="0"/>
          </a:p>
          <a:p>
            <a:pPr marL="0" indent="0">
              <a:lnSpc>
                <a:spcPct val="90000"/>
              </a:lnSpc>
              <a:buNone/>
            </a:pPr>
            <a:r>
              <a:rPr lang="es-ES" sz="1400" dirty="0" smtClean="0"/>
              <a:t>(El Deseado de Todas las Gentes. Pág. 258).</a:t>
            </a:r>
          </a:p>
        </p:txBody>
      </p:sp>
    </p:spTree>
    <p:extLst>
      <p:ext uri="{BB962C8B-B14F-4D97-AF65-F5344CB8AC3E}">
        <p14:creationId xmlns:p14="http://schemas.microsoft.com/office/powerpoint/2010/main" val="2764147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p:cNvSpPr>
            <a:spLocks noGrp="1"/>
          </p:cNvSpPr>
          <p:nvPr>
            <p:ph idx="1"/>
          </p:nvPr>
        </p:nvSpPr>
        <p:spPr>
          <a:xfrm>
            <a:off x="457200" y="2604983"/>
            <a:ext cx="8362243" cy="3727275"/>
          </a:xfrm>
        </p:spPr>
        <p:txBody>
          <a:bodyPr>
            <a:normAutofit fontScale="85000" lnSpcReduction="20000"/>
          </a:bodyPr>
          <a:lstStyle/>
          <a:p>
            <a:pPr marL="0" indent="0">
              <a:buNone/>
            </a:pPr>
            <a:r>
              <a:rPr lang="es-ES" sz="6000" dirty="0" smtClean="0"/>
              <a:t>Jesús había llamado a sus discípulos para enviarlos como testigos suyos, para que declararan al mundo lo que habían visto y oído de él. </a:t>
            </a:r>
          </a:p>
          <a:p>
            <a:pPr marL="0" indent="0">
              <a:buNone/>
            </a:pPr>
            <a:r>
              <a:rPr lang="es-ES" dirty="0" smtClean="0"/>
              <a:t>(El Deseado de Todas las Gentes. Pág. 258).</a:t>
            </a:r>
          </a:p>
        </p:txBody>
      </p:sp>
    </p:spTree>
    <p:extLst>
      <p:ext uri="{BB962C8B-B14F-4D97-AF65-F5344CB8AC3E}">
        <p14:creationId xmlns:p14="http://schemas.microsoft.com/office/powerpoint/2010/main" val="25218228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p:cNvSpPr>
            <a:spLocks noGrp="1"/>
          </p:cNvSpPr>
          <p:nvPr>
            <p:ph idx="1"/>
          </p:nvPr>
        </p:nvSpPr>
        <p:spPr>
          <a:xfrm>
            <a:off x="457200" y="2328333"/>
            <a:ext cx="8362243" cy="3727275"/>
          </a:xfrm>
        </p:spPr>
        <p:txBody>
          <a:bodyPr>
            <a:normAutofit fontScale="92500" lnSpcReduction="10000"/>
          </a:bodyPr>
          <a:lstStyle/>
          <a:p>
            <a:pPr marL="0" indent="0">
              <a:buNone/>
            </a:pPr>
            <a:r>
              <a:rPr lang="es-ES" sz="6000" dirty="0" smtClean="0"/>
              <a:t>Habían de ser colaboradores con Dios para la salvación del mundo. </a:t>
            </a:r>
          </a:p>
          <a:p>
            <a:pPr marL="0" indent="0">
              <a:buNone/>
            </a:pPr>
            <a:r>
              <a:rPr lang="es-ES" dirty="0" smtClean="0"/>
              <a:t>(El Deseado de Todas las Gentes. Pág. 258).</a:t>
            </a:r>
          </a:p>
        </p:txBody>
      </p:sp>
    </p:spTree>
    <p:extLst>
      <p:ext uri="{BB962C8B-B14F-4D97-AF65-F5344CB8AC3E}">
        <p14:creationId xmlns:p14="http://schemas.microsoft.com/office/powerpoint/2010/main" val="30355900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p:cNvSpPr>
            <a:spLocks noGrp="1"/>
          </p:cNvSpPr>
          <p:nvPr>
            <p:ph idx="1"/>
          </p:nvPr>
        </p:nvSpPr>
        <p:spPr>
          <a:xfrm>
            <a:off x="457200" y="2614199"/>
            <a:ext cx="8362243" cy="3727275"/>
          </a:xfrm>
        </p:spPr>
        <p:txBody>
          <a:bodyPr>
            <a:noAutofit/>
          </a:bodyPr>
          <a:lstStyle/>
          <a:p>
            <a:pPr marL="0" indent="0">
              <a:lnSpc>
                <a:spcPct val="90000"/>
              </a:lnSpc>
              <a:buNone/>
            </a:pPr>
            <a:r>
              <a:rPr lang="es-ES" sz="4000" dirty="0" smtClean="0"/>
              <a:t>Como en el Antiguo Testamento los doce patriarcas se destacan como representantes de Israel, así los doce apóstoles habían de destacarse como representantes de la iglesia evangélica.</a:t>
            </a:r>
          </a:p>
          <a:p>
            <a:pPr marL="0" indent="0">
              <a:lnSpc>
                <a:spcPct val="90000"/>
              </a:lnSpc>
              <a:buNone/>
            </a:pPr>
            <a:r>
              <a:rPr lang="es-ES" sz="1600" dirty="0" smtClean="0"/>
              <a:t>(El Deseado de Todas las Gentes. Pág. 258).</a:t>
            </a:r>
          </a:p>
        </p:txBody>
      </p:sp>
    </p:spTree>
    <p:extLst>
      <p:ext uri="{BB962C8B-B14F-4D97-AF65-F5344CB8AC3E}">
        <p14:creationId xmlns:p14="http://schemas.microsoft.com/office/powerpoint/2010/main" val="16611910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457200" y="338328"/>
            <a:ext cx="8229600" cy="1252728"/>
          </a:xfrm>
        </p:spPr>
        <p:txBody>
          <a:bodyPr>
            <a:noAutofit/>
          </a:bodyPr>
          <a:lstStyle/>
          <a:p>
            <a:r>
              <a:rPr lang="es-ES" dirty="0" smtClean="0"/>
              <a:t>El fundamento de la iglesia</a:t>
            </a:r>
            <a:endParaRPr lang="es-ES" dirty="0"/>
          </a:p>
        </p:txBody>
      </p:sp>
      <p:sp>
        <p:nvSpPr>
          <p:cNvPr id="8" name="Marcador de contenido 2"/>
          <p:cNvSpPr>
            <a:spLocks noGrp="1"/>
          </p:cNvSpPr>
          <p:nvPr>
            <p:ph idx="1"/>
          </p:nvPr>
        </p:nvSpPr>
        <p:spPr>
          <a:xfrm>
            <a:off x="457200" y="2370666"/>
            <a:ext cx="8362243" cy="3727275"/>
          </a:xfrm>
        </p:spPr>
        <p:txBody>
          <a:bodyPr>
            <a:normAutofit/>
          </a:bodyPr>
          <a:lstStyle/>
          <a:p>
            <a:pPr marL="0" indent="0">
              <a:buNone/>
            </a:pPr>
            <a:r>
              <a:rPr lang="es-ES" sz="6000" dirty="0" smtClean="0"/>
              <a:t>4. ¿Sobre qué estaba fundada la iglesia cristiana? </a:t>
            </a:r>
            <a:r>
              <a:rPr lang="es-ES" sz="4400" dirty="0" smtClean="0"/>
              <a:t>Mateo 16: 16, 18.</a:t>
            </a:r>
            <a:endParaRPr lang="es-ES" sz="6000" dirty="0" smtClean="0"/>
          </a:p>
        </p:txBody>
      </p:sp>
    </p:spTree>
    <p:extLst>
      <p:ext uri="{BB962C8B-B14F-4D97-AF65-F5344CB8AC3E}">
        <p14:creationId xmlns:p14="http://schemas.microsoft.com/office/powerpoint/2010/main" val="3233330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p:cNvSpPr>
            <a:spLocks noGrp="1"/>
          </p:cNvSpPr>
          <p:nvPr>
            <p:ph idx="1"/>
          </p:nvPr>
        </p:nvSpPr>
        <p:spPr>
          <a:xfrm>
            <a:off x="457200" y="2542108"/>
            <a:ext cx="8362243" cy="3727275"/>
          </a:xfrm>
        </p:spPr>
        <p:txBody>
          <a:bodyPr>
            <a:normAutofit fontScale="92500" lnSpcReduction="10000"/>
          </a:bodyPr>
          <a:lstStyle/>
          <a:p>
            <a:pPr marL="0" indent="0">
              <a:buNone/>
            </a:pPr>
            <a:r>
              <a:rPr lang="es-ES" sz="6000" dirty="0" smtClean="0"/>
              <a:t>Porque nadie puede poner otro fundamento que el que está puesto, el cual es Jesucristo. 1 Corintios 3: 11. </a:t>
            </a:r>
          </a:p>
          <a:p>
            <a:pPr marL="0" indent="0">
              <a:buNone/>
            </a:pPr>
            <a:r>
              <a:rPr lang="es-ES" dirty="0" smtClean="0"/>
              <a:t>(El Deseado de Todas las Gentes. Pág. 381).</a:t>
            </a:r>
          </a:p>
        </p:txBody>
      </p:sp>
    </p:spTree>
    <p:extLst>
      <p:ext uri="{BB962C8B-B14F-4D97-AF65-F5344CB8AC3E}">
        <p14:creationId xmlns:p14="http://schemas.microsoft.com/office/powerpoint/2010/main" val="1332311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7642" y="2392463"/>
            <a:ext cx="8229600" cy="4197425"/>
          </a:xfrm>
        </p:spPr>
        <p:txBody>
          <a:bodyPr>
            <a:normAutofit/>
          </a:bodyPr>
          <a:lstStyle/>
          <a:p>
            <a:pPr marL="0" indent="0">
              <a:buNone/>
            </a:pPr>
            <a:r>
              <a:rPr lang="es-ES" sz="4400" dirty="0" smtClean="0"/>
              <a:t>Porque </a:t>
            </a:r>
            <a:r>
              <a:rPr lang="es-ES" sz="4400" dirty="0"/>
              <a:t>así como el cuerpo es uno, y tiene muchos miembros, pero todos los miembros del cuerpo, siendo muchos, son un solo cuerpo, así también Cristo</a:t>
            </a:r>
            <a:r>
              <a:rPr lang="es-ES" sz="4400" dirty="0" smtClean="0"/>
              <a:t>.</a:t>
            </a:r>
          </a:p>
          <a:p>
            <a:pPr marL="0" indent="0">
              <a:buNone/>
            </a:pPr>
            <a:r>
              <a:rPr lang="es-ES" sz="3200" dirty="0"/>
              <a:t>1 Corintios 12:12</a:t>
            </a:r>
          </a:p>
          <a:p>
            <a:pPr marL="0" indent="0">
              <a:buNone/>
            </a:pPr>
            <a:endParaRPr lang="es-ES" sz="3200" dirty="0"/>
          </a:p>
        </p:txBody>
      </p:sp>
    </p:spTree>
    <p:extLst>
      <p:ext uri="{BB962C8B-B14F-4D97-AF65-F5344CB8AC3E}">
        <p14:creationId xmlns:p14="http://schemas.microsoft.com/office/powerpoint/2010/main" val="4322835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p:cNvSpPr>
            <a:spLocks noGrp="1"/>
          </p:cNvSpPr>
          <p:nvPr>
            <p:ph idx="1"/>
          </p:nvPr>
        </p:nvSpPr>
        <p:spPr>
          <a:xfrm>
            <a:off x="457200" y="2642398"/>
            <a:ext cx="8362243" cy="3727275"/>
          </a:xfrm>
        </p:spPr>
        <p:txBody>
          <a:bodyPr>
            <a:normAutofit fontScale="70000" lnSpcReduction="20000"/>
          </a:bodyPr>
          <a:lstStyle/>
          <a:p>
            <a:pPr marL="0" indent="0">
              <a:buNone/>
            </a:pPr>
            <a:r>
              <a:rPr lang="es-ES" sz="6000" dirty="0" smtClean="0"/>
              <a:t>Sobre esta piedra </a:t>
            </a:r>
            <a:r>
              <a:rPr lang="mr-IN" sz="6000" dirty="0" smtClean="0"/>
              <a:t>–</a:t>
            </a:r>
            <a:r>
              <a:rPr lang="es-ES" sz="6000" dirty="0" smtClean="0"/>
              <a:t>dijo Jesús-, edificaré mi iglesia. En la presencia de Dios y de todos los seres celestiales, en la presencia del invisible ejército del infierno, Cristo fundo su iglesia sobre la Roca viva. </a:t>
            </a:r>
          </a:p>
          <a:p>
            <a:pPr marL="0" indent="0">
              <a:buNone/>
            </a:pPr>
            <a:r>
              <a:rPr lang="es-ES" dirty="0" smtClean="0"/>
              <a:t>(El Deseado de Todas las Gentes. Pág. 381).</a:t>
            </a:r>
          </a:p>
        </p:txBody>
      </p:sp>
    </p:spTree>
    <p:extLst>
      <p:ext uri="{BB962C8B-B14F-4D97-AF65-F5344CB8AC3E}">
        <p14:creationId xmlns:p14="http://schemas.microsoft.com/office/powerpoint/2010/main" val="23190806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p:cNvSpPr>
            <a:spLocks noGrp="1"/>
          </p:cNvSpPr>
          <p:nvPr>
            <p:ph idx="1"/>
          </p:nvPr>
        </p:nvSpPr>
        <p:spPr>
          <a:xfrm>
            <a:off x="471311" y="2709330"/>
            <a:ext cx="8362243" cy="3727275"/>
          </a:xfrm>
        </p:spPr>
        <p:txBody>
          <a:bodyPr>
            <a:normAutofit fontScale="70000" lnSpcReduction="20000"/>
          </a:bodyPr>
          <a:lstStyle/>
          <a:p>
            <a:pPr marL="0" indent="0">
              <a:buNone/>
            </a:pPr>
            <a:r>
              <a:rPr lang="es-ES" sz="6000" dirty="0" smtClean="0"/>
              <a:t>Esa Roca es él mismo, su propio cuerpo quebrantado y herido por nosotros. Contra la iglesia edificada sobre ese fundamento no prevalecerán las puertas del infierno. </a:t>
            </a:r>
          </a:p>
          <a:p>
            <a:pPr marL="0" indent="0">
              <a:buNone/>
            </a:pPr>
            <a:r>
              <a:rPr lang="es-ES" dirty="0" smtClean="0"/>
              <a:t>(El Deseado de Todas las Gentes. Pág. 381).</a:t>
            </a:r>
          </a:p>
        </p:txBody>
      </p:sp>
    </p:spTree>
    <p:extLst>
      <p:ext uri="{BB962C8B-B14F-4D97-AF65-F5344CB8AC3E}">
        <p14:creationId xmlns:p14="http://schemas.microsoft.com/office/powerpoint/2010/main" val="7599732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2"/>
          <p:cNvSpPr>
            <a:spLocks noGrp="1"/>
          </p:cNvSpPr>
          <p:nvPr>
            <p:ph idx="1"/>
          </p:nvPr>
        </p:nvSpPr>
        <p:spPr>
          <a:xfrm>
            <a:off x="471311" y="2709330"/>
            <a:ext cx="8362243" cy="3727275"/>
          </a:xfrm>
        </p:spPr>
        <p:txBody>
          <a:bodyPr>
            <a:normAutofit/>
          </a:bodyPr>
          <a:lstStyle/>
          <a:p>
            <a:pPr marL="0" indent="0">
              <a:buNone/>
            </a:pPr>
            <a:r>
              <a:rPr lang="es-ES" sz="6000" dirty="0" smtClean="0"/>
              <a:t>5. Qué escribió Pedro acerca del fundamento de la iglesia? </a:t>
            </a:r>
            <a:r>
              <a:rPr lang="es-ES" sz="4000" dirty="0" smtClean="0"/>
              <a:t>1 Pedro 2: 4-8.</a:t>
            </a:r>
            <a:endParaRPr lang="es-ES" sz="1400" dirty="0" smtClean="0"/>
          </a:p>
        </p:txBody>
      </p:sp>
    </p:spTree>
    <p:extLst>
      <p:ext uri="{BB962C8B-B14F-4D97-AF65-F5344CB8AC3E}">
        <p14:creationId xmlns:p14="http://schemas.microsoft.com/office/powerpoint/2010/main" val="24383405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276615" y="1845516"/>
            <a:ext cx="8410185" cy="4819145"/>
          </a:xfrm>
        </p:spPr>
        <p:txBody>
          <a:bodyPr/>
          <a:lstStyle/>
          <a:p>
            <a:pPr marL="0" indent="0">
              <a:lnSpc>
                <a:spcPct val="90000"/>
              </a:lnSpc>
              <a:buNone/>
            </a:pPr>
            <a:r>
              <a:rPr lang="es-ES" dirty="0" smtClean="0"/>
              <a:t>Según </a:t>
            </a:r>
            <a:r>
              <a:rPr lang="es-ES" dirty="0"/>
              <a:t>1 Pedro 2: 4-8.</a:t>
            </a:r>
            <a:endParaRPr lang="es-ES" sz="1000" dirty="0"/>
          </a:p>
          <a:p>
            <a:pPr marL="0" indent="0">
              <a:lnSpc>
                <a:spcPct val="90000"/>
              </a:lnSpc>
              <a:buNone/>
            </a:pPr>
            <a:r>
              <a:rPr lang="es-ES" dirty="0" smtClean="0"/>
              <a:t>Nuestro Señor Jesucristo es:</a:t>
            </a:r>
          </a:p>
          <a:p>
            <a:pPr marL="457200" indent="-457200">
              <a:lnSpc>
                <a:spcPct val="90000"/>
              </a:lnSpc>
              <a:buAutoNum type="alphaLcPeriod"/>
            </a:pPr>
            <a:r>
              <a:rPr lang="es-ES" dirty="0" smtClean="0"/>
              <a:t>“Piedra viva</a:t>
            </a:r>
            <a:r>
              <a:rPr lang="mr-IN" dirty="0" smtClean="0"/>
              <a:t>…</a:t>
            </a:r>
            <a:r>
              <a:rPr lang="es-ES_tradnl" dirty="0" smtClean="0"/>
              <a:t> elegida de Dios”.</a:t>
            </a:r>
          </a:p>
          <a:p>
            <a:pPr marL="457200" indent="-457200">
              <a:lnSpc>
                <a:spcPct val="90000"/>
              </a:lnSpc>
              <a:buAutoNum type="alphaLcPeriod"/>
            </a:pPr>
            <a:r>
              <a:rPr lang="es-ES_tradnl" dirty="0" smtClean="0"/>
              <a:t>“Principal piedra del ángulo”.</a:t>
            </a:r>
          </a:p>
          <a:p>
            <a:pPr marL="457200" indent="-457200">
              <a:lnSpc>
                <a:spcPct val="90000"/>
              </a:lnSpc>
              <a:buAutoNum type="alphaLcPeriod"/>
            </a:pPr>
            <a:r>
              <a:rPr lang="es-ES_tradnl" dirty="0" smtClean="0"/>
              <a:t>“Escogida”.</a:t>
            </a:r>
          </a:p>
          <a:p>
            <a:pPr marL="457200" indent="-457200">
              <a:lnSpc>
                <a:spcPct val="90000"/>
              </a:lnSpc>
              <a:buAutoNum type="alphaLcPeriod"/>
            </a:pPr>
            <a:r>
              <a:rPr lang="es-ES_tradnl" dirty="0" smtClean="0"/>
              <a:t>“Preciosa”</a:t>
            </a:r>
          </a:p>
          <a:p>
            <a:pPr marL="457200" indent="-457200">
              <a:lnSpc>
                <a:spcPct val="90000"/>
              </a:lnSpc>
              <a:buAutoNum type="alphaLcPeriod"/>
            </a:pPr>
            <a:r>
              <a:rPr lang="es-ES_tradnl" dirty="0" smtClean="0"/>
              <a:t>“El que creyere en ella, no será confundido”.</a:t>
            </a:r>
          </a:p>
          <a:p>
            <a:pPr marL="457200" indent="-457200">
              <a:lnSpc>
                <a:spcPct val="90000"/>
              </a:lnSpc>
              <a:buAutoNum type="alphaLcPeriod"/>
            </a:pPr>
            <a:r>
              <a:rPr lang="es-ES_tradnl" dirty="0" smtClean="0"/>
              <a:t>“La piedra que los edificadores reprobaron, ésta fue hecha la cabeza del ángulo”.</a:t>
            </a:r>
          </a:p>
          <a:p>
            <a:pPr marL="457200" indent="-457200">
              <a:lnSpc>
                <a:spcPct val="90000"/>
              </a:lnSpc>
              <a:buAutoNum type="alphaLcPeriod"/>
            </a:pPr>
            <a:r>
              <a:rPr lang="es-ES_tradnl" dirty="0" smtClean="0"/>
              <a:t>.”Piedra de tropiezo”.</a:t>
            </a:r>
          </a:p>
          <a:p>
            <a:pPr marL="457200" indent="-457200">
              <a:lnSpc>
                <a:spcPct val="90000"/>
              </a:lnSpc>
              <a:buAutoNum type="alphaLcPeriod"/>
            </a:pPr>
            <a:r>
              <a:rPr lang="es-ES_tradnl" dirty="0" smtClean="0"/>
              <a:t>“Roca de escándalo a aquellos que tropiezan en la palabra siendo desobedientes”.</a:t>
            </a:r>
          </a:p>
          <a:p>
            <a:pPr marL="457200" indent="-457200">
              <a:lnSpc>
                <a:spcPct val="90000"/>
              </a:lnSpc>
              <a:buAutoNum type="alphaLcPeriod"/>
            </a:pPr>
            <a:endParaRPr lang="es-ES_tradnl" dirty="0" smtClean="0"/>
          </a:p>
          <a:p>
            <a:pPr marL="457200" indent="-457200">
              <a:lnSpc>
                <a:spcPct val="90000"/>
              </a:lnSpc>
              <a:buAutoNum type="alphaLcPeriod"/>
            </a:pPr>
            <a:endParaRPr lang="es-ES_tradnl" dirty="0" smtClean="0"/>
          </a:p>
          <a:p>
            <a:pPr marL="457200" indent="-457200">
              <a:lnSpc>
                <a:spcPct val="90000"/>
              </a:lnSpc>
              <a:buAutoNum type="alphaLcPeriod"/>
            </a:pPr>
            <a:endParaRPr lang="es-ES_tradnl" dirty="0" smtClean="0"/>
          </a:p>
          <a:p>
            <a:pPr marL="457200" indent="-457200">
              <a:lnSpc>
                <a:spcPct val="90000"/>
              </a:lnSpc>
              <a:buAutoNum type="alphaLcPeriod"/>
            </a:pPr>
            <a:endParaRPr lang="es-ES" dirty="0"/>
          </a:p>
        </p:txBody>
      </p:sp>
    </p:spTree>
    <p:extLst>
      <p:ext uri="{BB962C8B-B14F-4D97-AF65-F5344CB8AC3E}">
        <p14:creationId xmlns:p14="http://schemas.microsoft.com/office/powerpoint/2010/main" val="5365645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p:cNvSpPr>
            <a:spLocks noGrp="1"/>
          </p:cNvSpPr>
          <p:nvPr>
            <p:ph idx="1"/>
          </p:nvPr>
        </p:nvSpPr>
        <p:spPr>
          <a:xfrm>
            <a:off x="471311" y="2835080"/>
            <a:ext cx="8362243" cy="3727275"/>
          </a:xfrm>
        </p:spPr>
        <p:txBody>
          <a:bodyPr>
            <a:noAutofit/>
          </a:bodyPr>
          <a:lstStyle/>
          <a:p>
            <a:pPr marL="0" indent="0">
              <a:buNone/>
            </a:pPr>
            <a:r>
              <a:rPr lang="es-ES" sz="8000" dirty="0" smtClean="0"/>
              <a:t>6</a:t>
            </a:r>
            <a:r>
              <a:rPr lang="es-ES" sz="5400" dirty="0" smtClean="0"/>
              <a:t>. Qué dijo Pablo acerca del fundamento de la iglesia? </a:t>
            </a:r>
          </a:p>
          <a:p>
            <a:pPr marL="0" indent="0">
              <a:buNone/>
            </a:pPr>
            <a:r>
              <a:rPr lang="es-ES" sz="4400" dirty="0" smtClean="0"/>
              <a:t>Efesios 2: 19-21</a:t>
            </a:r>
            <a:endParaRPr lang="es-ES" sz="1600" dirty="0" smtClean="0"/>
          </a:p>
        </p:txBody>
      </p:sp>
    </p:spTree>
    <p:extLst>
      <p:ext uri="{BB962C8B-B14F-4D97-AF65-F5344CB8AC3E}">
        <p14:creationId xmlns:p14="http://schemas.microsoft.com/office/powerpoint/2010/main" val="2603123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352055" y="2285642"/>
            <a:ext cx="8575054" cy="4471758"/>
          </a:xfrm>
        </p:spPr>
        <p:txBody>
          <a:bodyPr>
            <a:noAutofit/>
          </a:bodyPr>
          <a:lstStyle/>
          <a:p>
            <a:pPr marL="0" indent="0">
              <a:buNone/>
            </a:pPr>
            <a:r>
              <a:rPr lang="es-ES" sz="3500" dirty="0"/>
              <a:t>"Los </a:t>
            </a:r>
            <a:r>
              <a:rPr lang="es-ES" sz="3500" dirty="0" smtClean="0"/>
              <a:t>apóstoles </a:t>
            </a:r>
            <a:r>
              <a:rPr lang="es-ES" sz="3500" dirty="0"/>
              <a:t>edificaron sobre un fundamento seguro, la Roca de los siglos. Sobre ese </a:t>
            </a:r>
            <a:r>
              <a:rPr lang="es-ES" sz="3500" dirty="0" smtClean="0"/>
              <a:t>fundamento colocaron </a:t>
            </a:r>
            <a:r>
              <a:rPr lang="es-ES" sz="3500" dirty="0"/>
              <a:t>las piedras que </a:t>
            </a:r>
            <a:r>
              <a:rPr lang="es-ES" sz="3500" dirty="0" smtClean="0"/>
              <a:t>extrajeron </a:t>
            </a:r>
            <a:r>
              <a:rPr lang="es-ES" sz="3500" dirty="0"/>
              <a:t>del mundo. Los edificadores no hicieron su obra sin afrontar </a:t>
            </a:r>
            <a:r>
              <a:rPr lang="es-ES" sz="3500" dirty="0" smtClean="0"/>
              <a:t>obstáculos</a:t>
            </a:r>
            <a:r>
              <a:rPr lang="es-ES" sz="3500" dirty="0"/>
              <a:t>. Se hizo sumamente </a:t>
            </a:r>
            <a:r>
              <a:rPr lang="es-ES" sz="3500" dirty="0" smtClean="0"/>
              <a:t>difícil </a:t>
            </a:r>
            <a:r>
              <a:rPr lang="es-ES" sz="3500" dirty="0"/>
              <a:t>a causa de la </a:t>
            </a:r>
            <a:r>
              <a:rPr lang="es-ES" sz="3500" dirty="0" smtClean="0"/>
              <a:t>oposición </a:t>
            </a:r>
            <a:r>
              <a:rPr lang="es-ES" sz="3500" dirty="0"/>
              <a:t>de los enemigos de Cristo. </a:t>
            </a:r>
            <a:endParaRPr lang="es-ES" sz="3500" dirty="0" smtClean="0"/>
          </a:p>
          <a:p>
            <a:pPr marL="0" indent="0">
              <a:buNone/>
            </a:pPr>
            <a:r>
              <a:rPr lang="es-ES" dirty="0" smtClean="0"/>
              <a:t>Los Hechos de los Apóstoles, págs. 476, 477.</a:t>
            </a:r>
            <a:endParaRPr lang="es-ES" dirty="0"/>
          </a:p>
        </p:txBody>
      </p:sp>
    </p:spTree>
    <p:extLst>
      <p:ext uri="{BB962C8B-B14F-4D97-AF65-F5344CB8AC3E}">
        <p14:creationId xmlns:p14="http://schemas.microsoft.com/office/powerpoint/2010/main" val="39019925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377201" y="2335942"/>
            <a:ext cx="8537333" cy="3450696"/>
          </a:xfrm>
        </p:spPr>
        <p:txBody>
          <a:bodyPr>
            <a:noAutofit/>
          </a:bodyPr>
          <a:lstStyle/>
          <a:p>
            <a:pPr marL="0" indent="0">
              <a:buNone/>
            </a:pPr>
            <a:r>
              <a:rPr lang="es-ES" sz="2800" dirty="0"/>
              <a:t>Tuvieron que luchar contra el fanatismo, el prejuicio y el odio de los que edificaban sobre un fundamento </a:t>
            </a:r>
            <a:r>
              <a:rPr lang="es-ES" sz="2800" dirty="0" smtClean="0"/>
              <a:t>falso. </a:t>
            </a:r>
            <a:r>
              <a:rPr lang="es-ES" sz="2800" dirty="0"/>
              <a:t>Muchos de los que </a:t>
            </a:r>
            <a:r>
              <a:rPr lang="es-ES" sz="2800" dirty="0" smtClean="0"/>
              <a:t>trabajaban</a:t>
            </a:r>
            <a:r>
              <a:rPr lang="es-ES" sz="2800" dirty="0"/>
              <a:t>. como edificadores de la iglesia </a:t>
            </a:r>
            <a:r>
              <a:rPr lang="es-ES" sz="2800" dirty="0" smtClean="0"/>
              <a:t>podían </a:t>
            </a:r>
            <a:r>
              <a:rPr lang="es-ES" sz="2800" dirty="0"/>
              <a:t>compararse con los que </a:t>
            </a:r>
            <a:r>
              <a:rPr lang="es-ES" sz="2800" dirty="0" smtClean="0"/>
              <a:t>construían </a:t>
            </a:r>
            <a:r>
              <a:rPr lang="es-ES" sz="2800" dirty="0"/>
              <a:t>las murallas en los </a:t>
            </a:r>
            <a:r>
              <a:rPr lang="es-ES" sz="2800" dirty="0" smtClean="0"/>
              <a:t>días </a:t>
            </a:r>
            <a:r>
              <a:rPr lang="es-ES" sz="2800" dirty="0"/>
              <a:t>de </a:t>
            </a:r>
            <a:r>
              <a:rPr lang="es-ES" sz="2800" dirty="0" smtClean="0"/>
              <a:t>Nehemías</a:t>
            </a:r>
            <a:r>
              <a:rPr lang="es-ES" sz="2800" dirty="0"/>
              <a:t>, de quienes se </a:t>
            </a:r>
            <a:r>
              <a:rPr lang="es-ES" sz="2800" dirty="0" smtClean="0"/>
              <a:t>escribió </a:t>
            </a:r>
            <a:r>
              <a:rPr lang="es-ES" sz="2800" dirty="0"/>
              <a:t>"Los que edificaban en el muro, y los que llevaban </a:t>
            </a:r>
            <a:r>
              <a:rPr lang="es-ES" sz="2800" dirty="0" smtClean="0"/>
              <a:t>cargas </a:t>
            </a:r>
            <a:r>
              <a:rPr lang="es-ES" sz="2800" dirty="0"/>
              <a:t>y los que cargaban, con </a:t>
            </a:r>
            <a:r>
              <a:rPr lang="es-ES" sz="2800" dirty="0" smtClean="0"/>
              <a:t>una </a:t>
            </a:r>
            <a:r>
              <a:rPr lang="es-ES" sz="2800" dirty="0"/>
              <a:t>mano trabajaban en la obra, y en la otra </a:t>
            </a:r>
            <a:r>
              <a:rPr lang="es-ES" sz="2800" dirty="0" smtClean="0"/>
              <a:t>tenían </a:t>
            </a:r>
            <a:r>
              <a:rPr lang="es-ES" sz="2800" dirty="0"/>
              <a:t>la </a:t>
            </a:r>
            <a:r>
              <a:rPr lang="es-ES" sz="2800" dirty="0" smtClean="0"/>
              <a:t>espada. </a:t>
            </a:r>
            <a:r>
              <a:rPr lang="es-ES" sz="2800" dirty="0"/>
              <a:t>(</a:t>
            </a:r>
            <a:r>
              <a:rPr lang="es-ES" sz="2800" dirty="0" err="1"/>
              <a:t>Neh</a:t>
            </a:r>
            <a:r>
              <a:rPr lang="es-ES" sz="2800" dirty="0"/>
              <a:t>. 4: 17)</a:t>
            </a:r>
            <a:r>
              <a:rPr lang="es-ES" sz="2000" dirty="0"/>
              <a:t> (Los Hechos de los </a:t>
            </a:r>
            <a:r>
              <a:rPr lang="es-ES" sz="2000" dirty="0" smtClean="0"/>
              <a:t>Ap</a:t>
            </a:r>
            <a:r>
              <a:rPr lang="es-ES" sz="2000" dirty="0" smtClean="0"/>
              <a:t>ó</a:t>
            </a:r>
            <a:r>
              <a:rPr lang="es-ES" sz="2000" dirty="0" smtClean="0"/>
              <a:t>stoles</a:t>
            </a:r>
            <a:r>
              <a:rPr lang="es-ES" sz="2000" dirty="0"/>
              <a:t>, </a:t>
            </a:r>
            <a:r>
              <a:rPr lang="es-ES" sz="2000" dirty="0" err="1"/>
              <a:t>pags</a:t>
            </a:r>
            <a:r>
              <a:rPr lang="es-ES" sz="2000" dirty="0"/>
              <a:t>. 476, 477)</a:t>
            </a:r>
          </a:p>
        </p:txBody>
      </p:sp>
    </p:spTree>
    <p:extLst>
      <p:ext uri="{BB962C8B-B14F-4D97-AF65-F5344CB8AC3E}">
        <p14:creationId xmlns:p14="http://schemas.microsoft.com/office/powerpoint/2010/main" val="33791603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p:cNvSpPr>
            <a:spLocks noGrp="1"/>
          </p:cNvSpPr>
          <p:nvPr>
            <p:ph idx="1"/>
          </p:nvPr>
        </p:nvSpPr>
        <p:spPr>
          <a:xfrm>
            <a:off x="471311" y="2734480"/>
            <a:ext cx="8362243" cy="3727275"/>
          </a:xfrm>
        </p:spPr>
        <p:txBody>
          <a:bodyPr>
            <a:noAutofit/>
          </a:bodyPr>
          <a:lstStyle/>
          <a:p>
            <a:pPr marL="0" indent="0">
              <a:buNone/>
            </a:pPr>
            <a:r>
              <a:rPr lang="es-ES" sz="5400" dirty="0" smtClean="0"/>
              <a:t>7. Ha sido puesto algún otro fundamento para la verdadera iglesia?</a:t>
            </a:r>
          </a:p>
          <a:p>
            <a:pPr marL="0" indent="0">
              <a:buNone/>
            </a:pPr>
            <a:r>
              <a:rPr lang="es-ES" sz="4800" dirty="0" smtClean="0"/>
              <a:t>Efesios 1: 20-22; 5:23</a:t>
            </a:r>
            <a:endParaRPr lang="es-ES" sz="1000" dirty="0" smtClean="0"/>
          </a:p>
        </p:txBody>
      </p:sp>
    </p:spTree>
    <p:extLst>
      <p:ext uri="{BB962C8B-B14F-4D97-AF65-F5344CB8AC3E}">
        <p14:creationId xmlns:p14="http://schemas.microsoft.com/office/powerpoint/2010/main" val="23395939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314335" y="2436542"/>
            <a:ext cx="8587627" cy="4290994"/>
          </a:xfrm>
        </p:spPr>
        <p:txBody>
          <a:bodyPr>
            <a:noAutofit/>
          </a:bodyPr>
          <a:lstStyle/>
          <a:p>
            <a:pPr marL="0" indent="0">
              <a:buNone/>
            </a:pPr>
            <a:r>
              <a:rPr lang="es-ES" sz="4000" dirty="0"/>
              <a:t> </a:t>
            </a:r>
            <a:r>
              <a:rPr lang="es-ES" sz="4000" dirty="0" smtClean="0"/>
              <a:t>Cristo </a:t>
            </a:r>
            <a:r>
              <a:rPr lang="es-ES" sz="4000" dirty="0"/>
              <a:t>es la cabeza de todo </a:t>
            </a:r>
            <a:r>
              <a:rPr lang="es-ES" sz="4000" dirty="0" smtClean="0"/>
              <a:t>varón. </a:t>
            </a:r>
            <a:r>
              <a:rPr lang="es-ES" sz="4000" dirty="0"/>
              <a:t>Dios, quien puso todas las cosas bajo los pies del Salvador "</a:t>
            </a:r>
            <a:r>
              <a:rPr lang="es-ES" sz="4000" dirty="0" err="1" smtClean="0"/>
              <a:t>diólo</a:t>
            </a:r>
            <a:r>
              <a:rPr lang="es-ES" sz="4000" dirty="0" smtClean="0"/>
              <a:t> </a:t>
            </a:r>
            <a:r>
              <a:rPr lang="es-ES" sz="4000" dirty="0"/>
              <a:t>por cabeza sobre todas las cosas a la iglesia, la cual es su cuerpo, la plenitud de Aquel que hinche todas las cosas en todos"</a:t>
            </a:r>
            <a:r>
              <a:rPr lang="es-ES" sz="4000" dirty="0" smtClean="0"/>
              <a:t>.</a:t>
            </a:r>
          </a:p>
          <a:p>
            <a:pPr marL="0" indent="0">
              <a:buNone/>
            </a:pPr>
            <a:r>
              <a:rPr lang="es-ES" sz="2800" dirty="0" smtClean="0"/>
              <a:t>El Deseado de Todas las Gentes, pág. 382.</a:t>
            </a:r>
            <a:endParaRPr lang="es-ES" sz="2800" dirty="0"/>
          </a:p>
        </p:txBody>
      </p:sp>
    </p:spTree>
    <p:extLst>
      <p:ext uri="{BB962C8B-B14F-4D97-AF65-F5344CB8AC3E}">
        <p14:creationId xmlns:p14="http://schemas.microsoft.com/office/powerpoint/2010/main" val="32555809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326908" y="2285643"/>
            <a:ext cx="8575053" cy="4446607"/>
          </a:xfrm>
        </p:spPr>
        <p:txBody>
          <a:bodyPr>
            <a:noAutofit/>
          </a:bodyPr>
          <a:lstStyle/>
          <a:p>
            <a:pPr marL="0" indent="0">
              <a:buNone/>
            </a:pPr>
            <a:r>
              <a:rPr lang="es-ES" sz="3200" dirty="0"/>
              <a:t>La iglesia esta edificada sobre Cristo como su fundamento; ha de obedecer a Cristo como su cabeza. No debe depender del hombre, ni ser regida por el hombre. </a:t>
            </a:r>
            <a:r>
              <a:rPr lang="es-ES" sz="3200" dirty="0" smtClean="0"/>
              <a:t>Muchos </a:t>
            </a:r>
            <a:r>
              <a:rPr lang="es-ES" sz="3200" dirty="0"/>
              <a:t>sostienen que una </a:t>
            </a:r>
            <a:r>
              <a:rPr lang="es-ES" sz="3200" dirty="0" smtClean="0"/>
              <a:t>posición </a:t>
            </a:r>
            <a:r>
              <a:rPr lang="es-ES" sz="3200" dirty="0"/>
              <a:t>de confianza en la iglesia les da autoridad para dictar lo que otros hombres deben creer y hacer. Dios no sanciona esta </a:t>
            </a:r>
            <a:r>
              <a:rPr lang="es-ES" sz="3200" dirty="0" smtClean="0"/>
              <a:t>pretensión</a:t>
            </a:r>
            <a:r>
              <a:rPr lang="es-ES" sz="3200" dirty="0"/>
              <a:t>. El Salvador declara </a:t>
            </a:r>
            <a:r>
              <a:rPr lang="es-ES" sz="3200" dirty="0" smtClean="0"/>
              <a:t>“Todos </a:t>
            </a:r>
            <a:r>
              <a:rPr lang="es-ES" sz="3200" dirty="0"/>
              <a:t>vosotros sois </a:t>
            </a:r>
            <a:r>
              <a:rPr lang="es-ES" sz="3200" dirty="0" smtClean="0"/>
              <a:t>hermanos”. </a:t>
            </a:r>
            <a:r>
              <a:rPr lang="es-ES" dirty="0"/>
              <a:t>El Deseado de Todas las Gentes, pág. 382.</a:t>
            </a:r>
          </a:p>
          <a:p>
            <a:pPr marL="0" indent="0">
              <a:buNone/>
            </a:pPr>
            <a:endParaRPr lang="es-ES" sz="3200" dirty="0"/>
          </a:p>
        </p:txBody>
      </p:sp>
    </p:spTree>
    <p:extLst>
      <p:ext uri="{BB962C8B-B14F-4D97-AF65-F5344CB8AC3E}">
        <p14:creationId xmlns:p14="http://schemas.microsoft.com/office/powerpoint/2010/main" val="595530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457200" y="2483556"/>
            <a:ext cx="8229599" cy="4374443"/>
          </a:xfrm>
        </p:spPr>
        <p:txBody>
          <a:bodyPr>
            <a:normAutofit fontScale="92500" lnSpcReduction="10000"/>
          </a:bodyPr>
          <a:lstStyle/>
          <a:p>
            <a:pPr marL="0" indent="0">
              <a:buNone/>
            </a:pPr>
            <a:r>
              <a:rPr lang="es-ES" sz="3900" dirty="0" smtClean="0"/>
              <a:t>A través de los siglos de persecución, lucha y tinieblas, Dios ha sostenido a su iglesia. Ni una nube ha caído sobre ella sin que él hubiese hecho provisión; ni una fuerza opositora se ha levantado para contrarrestar su obra, sin que él lo hubiese previsto.</a:t>
            </a:r>
          </a:p>
          <a:p>
            <a:pPr marL="0" indent="0">
              <a:buNone/>
            </a:pPr>
            <a:r>
              <a:rPr lang="es-ES" sz="3200" dirty="0" smtClean="0"/>
              <a:t> </a:t>
            </a:r>
            <a:r>
              <a:rPr lang="es-ES" sz="1800" dirty="0" smtClean="0"/>
              <a:t>Los Hechos de los Apóstoles, </a:t>
            </a:r>
            <a:r>
              <a:rPr lang="es-ES" sz="1800" dirty="0" err="1" smtClean="0"/>
              <a:t>pags</a:t>
            </a:r>
            <a:r>
              <a:rPr lang="es-ES" sz="1800" dirty="0" smtClean="0"/>
              <a:t>. 10, 11.</a:t>
            </a:r>
            <a:endParaRPr lang="es-ES" sz="1800" dirty="0"/>
          </a:p>
        </p:txBody>
      </p:sp>
      <p:sp>
        <p:nvSpPr>
          <p:cNvPr id="3" name="Título 2"/>
          <p:cNvSpPr>
            <a:spLocks noGrp="1"/>
          </p:cNvSpPr>
          <p:nvPr>
            <p:ph type="title"/>
          </p:nvPr>
        </p:nvSpPr>
        <p:spPr/>
        <p:txBody>
          <a:bodyPr/>
          <a:lstStyle/>
          <a:p>
            <a:endParaRPr lang="es-ES"/>
          </a:p>
        </p:txBody>
      </p:sp>
    </p:spTree>
    <p:extLst>
      <p:ext uri="{BB962C8B-B14F-4D97-AF65-F5344CB8AC3E}">
        <p14:creationId xmlns:p14="http://schemas.microsoft.com/office/powerpoint/2010/main" val="41778264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314335" y="2222767"/>
            <a:ext cx="8575054" cy="3450696"/>
          </a:xfrm>
        </p:spPr>
        <p:txBody>
          <a:bodyPr>
            <a:noAutofit/>
          </a:bodyPr>
          <a:lstStyle/>
          <a:p>
            <a:pPr marL="0" indent="0">
              <a:buNone/>
            </a:pPr>
            <a:r>
              <a:rPr lang="es-ES" sz="3200" dirty="0" smtClean="0"/>
              <a:t>Todos los hermanos están expuestos </a:t>
            </a:r>
            <a:r>
              <a:rPr lang="es-ES" sz="3200" dirty="0"/>
              <a:t>a la </a:t>
            </a:r>
            <a:r>
              <a:rPr lang="es-ES" sz="3200" dirty="0" smtClean="0"/>
              <a:t>tentación</a:t>
            </a:r>
            <a:r>
              <a:rPr lang="es-ES" sz="3200" dirty="0"/>
              <a:t>, pueden errar. No </a:t>
            </a:r>
            <a:r>
              <a:rPr lang="es-ES" sz="3200" dirty="0" smtClean="0"/>
              <a:t>podemos </a:t>
            </a:r>
            <a:r>
              <a:rPr lang="es-ES" sz="3200" dirty="0"/>
              <a:t>depender de </a:t>
            </a:r>
            <a:r>
              <a:rPr lang="es-ES" sz="3200" dirty="0" smtClean="0"/>
              <a:t>ningún </a:t>
            </a:r>
            <a:r>
              <a:rPr lang="es-ES" sz="3200" dirty="0"/>
              <a:t>ser finito para ser guiados. La Roca de la fe es la presencia viva de Cristo en la iglesia. "En vez de nombrar a uno </a:t>
            </a:r>
            <a:r>
              <a:rPr lang="es-ES" sz="3200" dirty="0" smtClean="0"/>
              <a:t>como </a:t>
            </a:r>
            <a:r>
              <a:rPr lang="es-ES" sz="3200" dirty="0"/>
              <a:t>su cabeza, Cristo dijo de los </a:t>
            </a:r>
            <a:r>
              <a:rPr lang="es-ES" sz="3200" dirty="0" smtClean="0"/>
              <a:t>discípulos </a:t>
            </a:r>
            <a:r>
              <a:rPr lang="es-ES" sz="3200" dirty="0"/>
              <a:t>"No </a:t>
            </a:r>
            <a:r>
              <a:rPr lang="es-ES" sz="3200" dirty="0" smtClean="0"/>
              <a:t>queráis </a:t>
            </a:r>
            <a:r>
              <a:rPr lang="es-ES" sz="3200" dirty="0"/>
              <a:t>ser </a:t>
            </a:r>
            <a:r>
              <a:rPr lang="es-ES" sz="3200" dirty="0" smtClean="0"/>
              <a:t>llamados Rabí </a:t>
            </a:r>
            <a:r>
              <a:rPr lang="es-ES" sz="3200" dirty="0"/>
              <a:t>ni </a:t>
            </a:r>
            <a:r>
              <a:rPr lang="es-ES" sz="3200" dirty="0" smtClean="0"/>
              <a:t>seáis </a:t>
            </a:r>
            <a:r>
              <a:rPr lang="es-ES" sz="3200" dirty="0"/>
              <a:t>llamados maestros; porque uno es vuestro Maestro el </a:t>
            </a:r>
            <a:r>
              <a:rPr lang="es-ES" sz="3200" dirty="0" smtClean="0"/>
              <a:t>Cristo.</a:t>
            </a:r>
          </a:p>
          <a:p>
            <a:pPr marL="0" indent="0">
              <a:buNone/>
            </a:pPr>
            <a:r>
              <a:rPr lang="es-ES" sz="2800" dirty="0" smtClean="0"/>
              <a:t>(</a:t>
            </a:r>
            <a:r>
              <a:rPr lang="es-ES" sz="2800" dirty="0"/>
              <a:t>El Deseado de Todas las Gentes, </a:t>
            </a:r>
            <a:r>
              <a:rPr lang="es-ES" sz="2800" dirty="0" smtClean="0"/>
              <a:t>p</a:t>
            </a:r>
            <a:r>
              <a:rPr lang="es-ES" sz="2800" dirty="0" smtClean="0"/>
              <a:t>á</a:t>
            </a:r>
            <a:r>
              <a:rPr lang="es-ES" sz="2800" dirty="0" smtClean="0"/>
              <a:t>g</a:t>
            </a:r>
            <a:r>
              <a:rPr lang="es-ES" sz="2800" dirty="0"/>
              <a:t>. 382)</a:t>
            </a:r>
          </a:p>
        </p:txBody>
      </p:sp>
    </p:spTree>
    <p:extLst>
      <p:ext uri="{BB962C8B-B14F-4D97-AF65-F5344CB8AC3E}">
        <p14:creationId xmlns:p14="http://schemas.microsoft.com/office/powerpoint/2010/main" val="7651671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301761" y="2310792"/>
            <a:ext cx="8625348" cy="3450696"/>
          </a:xfrm>
        </p:spPr>
        <p:txBody>
          <a:bodyPr>
            <a:noAutofit/>
          </a:bodyPr>
          <a:lstStyle/>
          <a:p>
            <a:pPr marL="0" indent="0">
              <a:buNone/>
            </a:pPr>
            <a:r>
              <a:rPr lang="es-ES" sz="2800" dirty="0" smtClean="0"/>
              <a:t>9. ¿Quiénes eran los dirigentes de la iglesia?</a:t>
            </a:r>
          </a:p>
          <a:p>
            <a:pPr marL="457200" indent="-457200">
              <a:buAutoNum type="alphaLcPeriod"/>
            </a:pPr>
            <a:r>
              <a:rPr lang="es-ES" sz="2800" dirty="0" smtClean="0"/>
              <a:t>Ancianos. Hechos 14: 23; 20: 17.</a:t>
            </a:r>
          </a:p>
          <a:p>
            <a:pPr marL="457200" indent="-457200">
              <a:buAutoNum type="alphaLcPeriod"/>
            </a:pPr>
            <a:r>
              <a:rPr lang="es-ES" sz="2800" dirty="0" smtClean="0"/>
              <a:t>Obispos. 1 Timoteo. 3: 1-4</a:t>
            </a:r>
          </a:p>
          <a:p>
            <a:pPr marL="0" indent="0">
              <a:buNone/>
            </a:pPr>
            <a:r>
              <a:rPr lang="es-ES" sz="2800" dirty="0"/>
              <a:t>''En el Nuevo Testamento la </a:t>
            </a:r>
            <a:r>
              <a:rPr lang="es-ES" sz="2800" dirty="0" smtClean="0"/>
              <a:t>palabra </a:t>
            </a:r>
            <a:r>
              <a:rPr lang="es-ES" sz="2800" dirty="0"/>
              <a:t>obispo aparece por primera vez en la </a:t>
            </a:r>
            <a:r>
              <a:rPr lang="es-ES" sz="2800" dirty="0" smtClean="0"/>
              <a:t>exhortación </a:t>
            </a:r>
            <a:r>
              <a:rPr lang="es-ES" sz="2800" dirty="0"/>
              <a:t>de Pablo a los ancianos (en el margen, </a:t>
            </a:r>
            <a:r>
              <a:rPr lang="es-ES" sz="2800" dirty="0" smtClean="0"/>
              <a:t>presbíteros</a:t>
            </a:r>
            <a:r>
              <a:rPr lang="es-ES" sz="2800" dirty="0"/>
              <a:t>) de la iglesia de </a:t>
            </a:r>
            <a:r>
              <a:rPr lang="es-ES" sz="2800" dirty="0" smtClean="0"/>
              <a:t>Éfeso </a:t>
            </a:r>
            <a:r>
              <a:rPr lang="es-ES" sz="2800" dirty="0"/>
              <a:t>cuando dice "Mirad por vosotros mismos y por toda la grey, sobre la cual el </a:t>
            </a:r>
            <a:r>
              <a:rPr lang="es-ES" sz="2800" dirty="0" smtClean="0"/>
              <a:t>Espíritu </a:t>
            </a:r>
            <a:r>
              <a:rPr lang="es-ES" sz="2800" dirty="0"/>
              <a:t>Santo os ha puesto por obispos" (en el </a:t>
            </a:r>
            <a:r>
              <a:rPr lang="es-ES" sz="2800" dirty="0" smtClean="0"/>
              <a:t>margen</a:t>
            </a:r>
            <a:r>
              <a:rPr lang="es-ES" sz="2800" dirty="0"/>
              <a:t>, sobreveedores) </a:t>
            </a:r>
            <a:endParaRPr lang="es-ES" sz="2800" dirty="0" smtClean="0"/>
          </a:p>
          <a:p>
            <a:pPr marL="0" indent="0">
              <a:buNone/>
            </a:pPr>
            <a:r>
              <a:rPr lang="es-ES" sz="2000" dirty="0" smtClean="0"/>
              <a:t>(</a:t>
            </a:r>
            <a:r>
              <a:rPr lang="es-ES" sz="2000" dirty="0" err="1"/>
              <a:t>Hech</a:t>
            </a:r>
            <a:r>
              <a:rPr lang="es-ES" sz="2000" dirty="0"/>
              <a:t>. 20: 17, 28, VM) </a:t>
            </a:r>
            <a:endParaRPr lang="es-ES" sz="2000" dirty="0" smtClean="0"/>
          </a:p>
          <a:p>
            <a:pPr marL="457200" indent="-457200">
              <a:buAutoNum type="alphaLcPeriod"/>
            </a:pPr>
            <a:endParaRPr lang="es-ES" sz="2800" dirty="0"/>
          </a:p>
        </p:txBody>
      </p:sp>
      <p:sp>
        <p:nvSpPr>
          <p:cNvPr id="4" name="Título 1"/>
          <p:cNvSpPr>
            <a:spLocks noGrp="1"/>
          </p:cNvSpPr>
          <p:nvPr>
            <p:ph type="title"/>
          </p:nvPr>
        </p:nvSpPr>
        <p:spPr>
          <a:xfrm>
            <a:off x="457200" y="338328"/>
            <a:ext cx="8229600" cy="1252728"/>
          </a:xfrm>
        </p:spPr>
        <p:txBody>
          <a:bodyPr>
            <a:noAutofit/>
          </a:bodyPr>
          <a:lstStyle/>
          <a:p>
            <a:r>
              <a:rPr lang="es-ES" dirty="0" smtClean="0"/>
              <a:t>Los oficiales de la iglesia</a:t>
            </a:r>
            <a:endParaRPr lang="es-ES" dirty="0"/>
          </a:p>
        </p:txBody>
      </p:sp>
      <p:sp>
        <p:nvSpPr>
          <p:cNvPr id="5" name="CuadroTexto 4"/>
          <p:cNvSpPr txBox="1"/>
          <p:nvPr/>
        </p:nvSpPr>
        <p:spPr>
          <a:xfrm>
            <a:off x="7720063" y="1131735"/>
            <a:ext cx="184666" cy="369332"/>
          </a:xfrm>
          <a:prstGeom prst="rect">
            <a:avLst/>
          </a:prstGeom>
          <a:noFill/>
        </p:spPr>
        <p:txBody>
          <a:bodyPr wrap="none" rtlCol="0">
            <a:spAutoFit/>
          </a:bodyPr>
          <a:lstStyle/>
          <a:p>
            <a:endParaRPr lang="es-ES" dirty="0"/>
          </a:p>
        </p:txBody>
      </p:sp>
    </p:spTree>
    <p:extLst>
      <p:ext uri="{BB962C8B-B14F-4D97-AF65-F5344CB8AC3E}">
        <p14:creationId xmlns:p14="http://schemas.microsoft.com/office/powerpoint/2010/main" val="3280197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352055" y="2675467"/>
            <a:ext cx="8334745" cy="3450696"/>
          </a:xfrm>
        </p:spPr>
        <p:txBody>
          <a:bodyPr>
            <a:noAutofit/>
          </a:bodyPr>
          <a:lstStyle/>
          <a:p>
            <a:pPr marL="0" indent="0">
              <a:buNone/>
            </a:pPr>
            <a:r>
              <a:rPr lang="es-ES" sz="3600" dirty="0"/>
              <a:t>"Tanto </a:t>
            </a:r>
            <a:r>
              <a:rPr lang="es-ES" sz="3600" dirty="0" smtClean="0"/>
              <a:t>aquí </a:t>
            </a:r>
            <a:r>
              <a:rPr lang="es-ES" sz="3600" dirty="0"/>
              <a:t>como en los </a:t>
            </a:r>
            <a:r>
              <a:rPr lang="es-ES" sz="3600" dirty="0" smtClean="0"/>
              <a:t>demás </a:t>
            </a:r>
            <a:r>
              <a:rPr lang="es-ES" sz="3600" dirty="0"/>
              <a:t>pasajes, Pablo identifica a los </a:t>
            </a:r>
            <a:r>
              <a:rPr lang="es-ES" sz="3600" dirty="0" smtClean="0"/>
              <a:t>ancianos</a:t>
            </a:r>
            <a:r>
              <a:rPr lang="es-ES" sz="3600" dirty="0"/>
              <a:t>, </a:t>
            </a:r>
            <a:r>
              <a:rPr lang="es-ES" sz="3600" dirty="0" smtClean="0"/>
              <a:t>presbíteros</a:t>
            </a:r>
            <a:r>
              <a:rPr lang="es-ES" sz="3600" dirty="0"/>
              <a:t>, y obispos. (</a:t>
            </a:r>
            <a:r>
              <a:rPr lang="es-ES" sz="3600" dirty="0" smtClean="0"/>
              <a:t>Tito </a:t>
            </a:r>
            <a:r>
              <a:rPr lang="es-ES" sz="3600" dirty="0"/>
              <a:t>1: 5-7.) Los términos son </a:t>
            </a:r>
            <a:r>
              <a:rPr lang="es-ES" sz="3600" dirty="0" smtClean="0"/>
              <a:t>distintas designaciones para el desempeño del mismo oficio”. </a:t>
            </a:r>
          </a:p>
          <a:p>
            <a:pPr marL="0" indent="0">
              <a:buNone/>
            </a:pPr>
            <a:r>
              <a:rPr lang="es-ES" sz="1800" dirty="0" smtClean="0"/>
              <a:t>(</a:t>
            </a:r>
            <a:r>
              <a:rPr lang="es-ES" sz="1800" dirty="0" err="1" smtClean="0"/>
              <a:t>The</a:t>
            </a:r>
            <a:r>
              <a:rPr lang="es-ES" sz="1800" dirty="0" smtClean="0"/>
              <a:t> </a:t>
            </a:r>
            <a:r>
              <a:rPr lang="es-ES" sz="1800" dirty="0" err="1" smtClean="0"/>
              <a:t>Westmister</a:t>
            </a:r>
            <a:r>
              <a:rPr lang="es-ES" sz="1800" dirty="0" smtClean="0"/>
              <a:t> </a:t>
            </a:r>
            <a:r>
              <a:rPr lang="es-ES" sz="1800" dirty="0" err="1" smtClean="0"/>
              <a:t>Dictionary</a:t>
            </a:r>
            <a:r>
              <a:rPr lang="es-ES" sz="1800" dirty="0" smtClean="0"/>
              <a:t> of </a:t>
            </a:r>
            <a:r>
              <a:rPr lang="es-ES" sz="1800" dirty="0" err="1" smtClean="0"/>
              <a:t>the</a:t>
            </a:r>
            <a:r>
              <a:rPr lang="es-ES" sz="1800" dirty="0" smtClean="0"/>
              <a:t> </a:t>
            </a:r>
            <a:r>
              <a:rPr lang="es-ES" sz="1800" dirty="0" err="1" smtClean="0"/>
              <a:t>Bible</a:t>
            </a:r>
            <a:r>
              <a:rPr lang="es-ES" sz="1800" dirty="0" smtClean="0"/>
              <a:t>, </a:t>
            </a:r>
            <a:r>
              <a:rPr lang="es-ES" sz="1800" dirty="0" err="1" smtClean="0"/>
              <a:t>pág</a:t>
            </a:r>
            <a:r>
              <a:rPr lang="es-ES" sz="1800" dirty="0" smtClean="0"/>
              <a:t>, art. “</a:t>
            </a:r>
            <a:r>
              <a:rPr lang="es-ES" sz="1800" dirty="0" err="1" smtClean="0"/>
              <a:t>Bishop</a:t>
            </a:r>
            <a:r>
              <a:rPr lang="es-ES" sz="1800" dirty="0" smtClean="0"/>
              <a:t>”).</a:t>
            </a:r>
            <a:endParaRPr lang="es-ES" sz="1800" dirty="0"/>
          </a:p>
        </p:txBody>
      </p:sp>
      <p:sp>
        <p:nvSpPr>
          <p:cNvPr id="3" name="Título 2"/>
          <p:cNvSpPr>
            <a:spLocks noGrp="1"/>
          </p:cNvSpPr>
          <p:nvPr>
            <p:ph type="title"/>
          </p:nvPr>
        </p:nvSpPr>
        <p:spPr/>
        <p:txBody>
          <a:bodyPr/>
          <a:lstStyle/>
          <a:p>
            <a:endParaRPr lang="es-ES"/>
          </a:p>
        </p:txBody>
      </p:sp>
    </p:spTree>
    <p:extLst>
      <p:ext uri="{BB962C8B-B14F-4D97-AF65-F5344CB8AC3E}">
        <p14:creationId xmlns:p14="http://schemas.microsoft.com/office/powerpoint/2010/main" val="40118574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276614" y="2675467"/>
            <a:ext cx="8625347" cy="3450696"/>
          </a:xfrm>
        </p:spPr>
        <p:txBody>
          <a:bodyPr>
            <a:normAutofit/>
          </a:bodyPr>
          <a:lstStyle/>
          <a:p>
            <a:pPr marL="0" indent="0">
              <a:buNone/>
            </a:pPr>
            <a:r>
              <a:rPr lang="es-ES" sz="4400" dirty="0"/>
              <a:t>c. </a:t>
            </a:r>
            <a:r>
              <a:rPr lang="es-ES" sz="4400" dirty="0" smtClean="0"/>
              <a:t>Di</a:t>
            </a:r>
            <a:r>
              <a:rPr lang="es-ES" sz="4400" dirty="0" smtClean="0"/>
              <a:t>á</a:t>
            </a:r>
            <a:r>
              <a:rPr lang="es-ES" sz="4400" dirty="0" smtClean="0"/>
              <a:t>conos</a:t>
            </a:r>
            <a:r>
              <a:rPr lang="es-ES" sz="4400" dirty="0"/>
              <a:t>. 1 Tim. 3: 8-12. </a:t>
            </a:r>
            <a:endParaRPr lang="es-ES" sz="4400" dirty="0" smtClean="0"/>
          </a:p>
          <a:p>
            <a:pPr marL="0" indent="0">
              <a:buNone/>
            </a:pPr>
            <a:r>
              <a:rPr lang="es-ES" sz="4400" dirty="0" smtClean="0"/>
              <a:t>d</a:t>
            </a:r>
            <a:r>
              <a:rPr lang="es-ES" sz="4400" dirty="0" smtClean="0"/>
              <a:t>. Ministros</a:t>
            </a:r>
            <a:r>
              <a:rPr lang="es-ES" sz="4400" dirty="0"/>
              <a:t>. 1 </a:t>
            </a:r>
            <a:r>
              <a:rPr lang="es-ES" sz="4400" dirty="0" err="1"/>
              <a:t>Cor</a:t>
            </a:r>
            <a:r>
              <a:rPr lang="es-ES" sz="4400" dirty="0"/>
              <a:t>. 4: 1 </a:t>
            </a:r>
            <a:endParaRPr lang="es-ES" sz="4400" dirty="0" smtClean="0"/>
          </a:p>
          <a:p>
            <a:pPr marL="0" indent="0">
              <a:buNone/>
            </a:pPr>
            <a:r>
              <a:rPr lang="es-ES" sz="4400" dirty="0" smtClean="0"/>
              <a:t>e</a:t>
            </a:r>
            <a:r>
              <a:rPr lang="es-ES" sz="4400" dirty="0"/>
              <a:t>. </a:t>
            </a:r>
            <a:r>
              <a:rPr lang="es-ES" sz="4400" dirty="0" smtClean="0"/>
              <a:t>Sobreveedores</a:t>
            </a:r>
            <a:r>
              <a:rPr lang="es-ES" sz="4400" dirty="0"/>
              <a:t>. </a:t>
            </a:r>
            <a:r>
              <a:rPr lang="es-ES" sz="4400" dirty="0" err="1"/>
              <a:t>Hech</a:t>
            </a:r>
            <a:r>
              <a:rPr lang="es-ES" sz="4400" dirty="0"/>
              <a:t>. 20: </a:t>
            </a:r>
            <a:r>
              <a:rPr lang="es-ES" sz="4400" dirty="0" smtClean="0"/>
              <a:t>28.</a:t>
            </a:r>
            <a:endParaRPr lang="es-ES" sz="4400" dirty="0"/>
          </a:p>
        </p:txBody>
      </p:sp>
    </p:spTree>
    <p:extLst>
      <p:ext uri="{BB962C8B-B14F-4D97-AF65-F5344CB8AC3E}">
        <p14:creationId xmlns:p14="http://schemas.microsoft.com/office/powerpoint/2010/main" val="14735350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371294" y="2675467"/>
            <a:ext cx="8545405" cy="3450696"/>
          </a:xfrm>
        </p:spPr>
        <p:txBody>
          <a:bodyPr>
            <a:normAutofit/>
          </a:bodyPr>
          <a:lstStyle/>
          <a:p>
            <a:pPr marL="0" indent="0">
              <a:buNone/>
            </a:pPr>
            <a:r>
              <a:rPr lang="es-ES" sz="6000" dirty="0"/>
              <a:t>10. </a:t>
            </a:r>
            <a:r>
              <a:rPr lang="es-ES" sz="6000" dirty="0" smtClean="0"/>
              <a:t>Qué objeción </a:t>
            </a:r>
            <a:r>
              <a:rPr lang="es-ES" sz="6000" dirty="0"/>
              <a:t>se hace al </a:t>
            </a:r>
            <a:r>
              <a:rPr lang="es-ES" sz="6000" dirty="0" smtClean="0"/>
              <a:t>t</a:t>
            </a:r>
            <a:r>
              <a:rPr lang="es-ES" sz="6000" dirty="0" smtClean="0"/>
              <a:t>í</a:t>
            </a:r>
            <a:r>
              <a:rPr lang="es-ES" sz="6000" dirty="0" smtClean="0"/>
              <a:t>tulo </a:t>
            </a:r>
            <a:r>
              <a:rPr lang="es-ES" sz="6000" dirty="0"/>
              <a:t>reverendo? </a:t>
            </a:r>
            <a:endParaRPr lang="es-ES" sz="6000" dirty="0" smtClean="0"/>
          </a:p>
          <a:p>
            <a:pPr marL="0" indent="0">
              <a:buNone/>
            </a:pPr>
            <a:r>
              <a:rPr lang="es-ES" sz="6000" dirty="0" smtClean="0"/>
              <a:t>Sal</a:t>
            </a:r>
            <a:r>
              <a:rPr lang="es-ES" sz="6000" dirty="0"/>
              <a:t>. 111: 9</a:t>
            </a:r>
          </a:p>
        </p:txBody>
      </p:sp>
      <p:sp>
        <p:nvSpPr>
          <p:cNvPr id="3" name="Título 2"/>
          <p:cNvSpPr>
            <a:spLocks noGrp="1"/>
          </p:cNvSpPr>
          <p:nvPr>
            <p:ph type="title"/>
          </p:nvPr>
        </p:nvSpPr>
        <p:spPr/>
        <p:txBody>
          <a:bodyPr/>
          <a:lstStyle/>
          <a:p>
            <a:endParaRPr lang="es-ES"/>
          </a:p>
        </p:txBody>
      </p:sp>
    </p:spTree>
    <p:extLst>
      <p:ext uri="{BB962C8B-B14F-4D97-AF65-F5344CB8AC3E}">
        <p14:creationId xmlns:p14="http://schemas.microsoft.com/office/powerpoint/2010/main" val="17314774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314335" y="2313769"/>
            <a:ext cx="8575054" cy="3812394"/>
          </a:xfrm>
        </p:spPr>
        <p:txBody>
          <a:bodyPr>
            <a:noAutofit/>
          </a:bodyPr>
          <a:lstStyle/>
          <a:p>
            <a:pPr marL="0" indent="0">
              <a:buNone/>
            </a:pPr>
            <a:r>
              <a:rPr lang="es-ES" sz="3200" dirty="0"/>
              <a:t>"Si Cristo estuviese en la </a:t>
            </a:r>
            <a:r>
              <a:rPr lang="es-ES" sz="3200" dirty="0" smtClean="0"/>
              <a:t>tierra hoy </a:t>
            </a:r>
            <a:r>
              <a:rPr lang="es-ES" sz="3200" dirty="0"/>
              <a:t>rodeado por aquellos que </a:t>
            </a:r>
            <a:r>
              <a:rPr lang="es-ES" sz="3200" dirty="0" smtClean="0"/>
              <a:t>llevan </a:t>
            </a:r>
            <a:r>
              <a:rPr lang="es-ES" sz="3200" dirty="0"/>
              <a:t>el </a:t>
            </a:r>
            <a:r>
              <a:rPr lang="es-ES" sz="3200" dirty="0" smtClean="0"/>
              <a:t>t</a:t>
            </a:r>
            <a:r>
              <a:rPr lang="es-ES" sz="3200" dirty="0" smtClean="0"/>
              <a:t>í</a:t>
            </a:r>
            <a:r>
              <a:rPr lang="es-ES" sz="3200" dirty="0" smtClean="0"/>
              <a:t>tulo </a:t>
            </a:r>
            <a:r>
              <a:rPr lang="es-ES" sz="3200" dirty="0"/>
              <a:t>de </a:t>
            </a:r>
            <a:r>
              <a:rPr lang="es-ES" sz="3200" dirty="0" smtClean="0"/>
              <a:t>Reverendo </a:t>
            </a:r>
            <a:r>
              <a:rPr lang="es-ES" sz="3200" dirty="0"/>
              <a:t>o '</a:t>
            </a:r>
            <a:r>
              <a:rPr lang="es-ES" sz="3200" dirty="0" smtClean="0"/>
              <a:t>Reverendísimo </a:t>
            </a:r>
            <a:r>
              <a:rPr lang="es-ES" sz="3200" dirty="0"/>
              <a:t>no </a:t>
            </a:r>
            <a:r>
              <a:rPr lang="es-ES" sz="3200" dirty="0" smtClean="0"/>
              <a:t>repetiría </a:t>
            </a:r>
            <a:r>
              <a:rPr lang="es-ES" sz="3200" dirty="0"/>
              <a:t>su </a:t>
            </a:r>
            <a:r>
              <a:rPr lang="es-ES" sz="3200" dirty="0" smtClean="0"/>
              <a:t>aserto </a:t>
            </a:r>
            <a:r>
              <a:rPr lang="es-ES" sz="3200" dirty="0"/>
              <a:t>"Ni </a:t>
            </a:r>
            <a:r>
              <a:rPr lang="es-ES" sz="3200" dirty="0" smtClean="0"/>
              <a:t>se</a:t>
            </a:r>
            <a:r>
              <a:rPr lang="es-ES" sz="3200" dirty="0" smtClean="0"/>
              <a:t>ái</a:t>
            </a:r>
            <a:r>
              <a:rPr lang="es-ES" sz="3200" dirty="0" smtClean="0"/>
              <a:t>s </a:t>
            </a:r>
            <a:r>
              <a:rPr lang="es-ES" sz="3200" dirty="0"/>
              <a:t>llamados maestros; porque uno es vuestro Maestro, el Cristo? La Escritura declara acerca de Dios: "Santo y terrible [reverendo, en inglés] es su </a:t>
            </a:r>
            <a:r>
              <a:rPr lang="es-ES" sz="3200" dirty="0" smtClean="0"/>
              <a:t>nombre. ¿A </a:t>
            </a:r>
            <a:r>
              <a:rPr lang="es-ES" sz="3200" dirty="0"/>
              <a:t>qué ser humano cuadra un </a:t>
            </a:r>
            <a:r>
              <a:rPr lang="es-ES" sz="3200" dirty="0" smtClean="0"/>
              <a:t>t</a:t>
            </a:r>
            <a:r>
              <a:rPr lang="es-ES" sz="3200" dirty="0" smtClean="0"/>
              <a:t>í</a:t>
            </a:r>
            <a:r>
              <a:rPr lang="es-ES" sz="3200" dirty="0" smtClean="0"/>
              <a:t>tulo </a:t>
            </a:r>
            <a:r>
              <a:rPr lang="es-ES" sz="3200" dirty="0"/>
              <a:t>tal</a:t>
            </a:r>
            <a:r>
              <a:rPr lang="es-ES" sz="3200" dirty="0" smtClean="0"/>
              <a:t>?</a:t>
            </a:r>
          </a:p>
          <a:p>
            <a:pPr marL="0" indent="0">
              <a:buNone/>
            </a:pPr>
            <a:r>
              <a:rPr lang="es-ES" sz="2000" dirty="0" smtClean="0"/>
              <a:t> </a:t>
            </a:r>
            <a:r>
              <a:rPr lang="es-ES" sz="2000" dirty="0"/>
              <a:t>(El </a:t>
            </a:r>
            <a:r>
              <a:rPr lang="es-ES" sz="2000" dirty="0" smtClean="0"/>
              <a:t>Deseado </a:t>
            </a:r>
            <a:r>
              <a:rPr lang="es-ES" sz="2000" dirty="0"/>
              <a:t>de </a:t>
            </a:r>
            <a:r>
              <a:rPr lang="es-ES" sz="2000" dirty="0" smtClean="0"/>
              <a:t>Todas </a:t>
            </a:r>
            <a:r>
              <a:rPr lang="es-ES" sz="2000" dirty="0"/>
              <a:t>las Gentes, </a:t>
            </a:r>
            <a:r>
              <a:rPr lang="es-ES" sz="2000" dirty="0" err="1"/>
              <a:t>pag</a:t>
            </a:r>
            <a:r>
              <a:rPr lang="es-ES" sz="2000" dirty="0"/>
              <a:t>. 565)</a:t>
            </a:r>
          </a:p>
        </p:txBody>
      </p:sp>
      <p:sp>
        <p:nvSpPr>
          <p:cNvPr id="3" name="Título 2"/>
          <p:cNvSpPr>
            <a:spLocks noGrp="1"/>
          </p:cNvSpPr>
          <p:nvPr>
            <p:ph type="title"/>
          </p:nvPr>
        </p:nvSpPr>
        <p:spPr/>
        <p:txBody>
          <a:bodyPr/>
          <a:lstStyle/>
          <a:p>
            <a:endParaRPr lang="es-ES"/>
          </a:p>
        </p:txBody>
      </p:sp>
    </p:spTree>
    <p:extLst>
      <p:ext uri="{BB962C8B-B14F-4D97-AF65-F5344CB8AC3E}">
        <p14:creationId xmlns:p14="http://schemas.microsoft.com/office/powerpoint/2010/main" val="7327118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983430" y="2866637"/>
            <a:ext cx="7332691" cy="3450696"/>
          </a:xfrm>
        </p:spPr>
        <p:txBody>
          <a:bodyPr>
            <a:normAutofit/>
          </a:bodyPr>
          <a:lstStyle/>
          <a:p>
            <a:pPr marL="0" indent="0">
              <a:buNone/>
            </a:pPr>
            <a:r>
              <a:rPr lang="es-ES" sz="5400" dirty="0"/>
              <a:t>Como describe Pablo la iglesia que ha de ser presentada a Cristo? </a:t>
            </a:r>
            <a:endParaRPr lang="es-ES" sz="5400" dirty="0" smtClean="0"/>
          </a:p>
          <a:p>
            <a:pPr marL="0" indent="0">
              <a:buNone/>
            </a:pPr>
            <a:r>
              <a:rPr lang="es-ES" sz="3600" dirty="0" smtClean="0"/>
              <a:t>Efe</a:t>
            </a:r>
            <a:r>
              <a:rPr lang="es-ES" sz="3600" dirty="0"/>
              <a:t>. 5: 25-27</a:t>
            </a:r>
          </a:p>
        </p:txBody>
      </p:sp>
      <p:sp>
        <p:nvSpPr>
          <p:cNvPr id="3" name="Título 2"/>
          <p:cNvSpPr>
            <a:spLocks noGrp="1"/>
          </p:cNvSpPr>
          <p:nvPr>
            <p:ph type="title"/>
          </p:nvPr>
        </p:nvSpPr>
        <p:spPr/>
        <p:txBody>
          <a:bodyPr/>
          <a:lstStyle/>
          <a:p>
            <a:endParaRPr lang="es-ES"/>
          </a:p>
        </p:txBody>
      </p:sp>
    </p:spTree>
    <p:extLst>
      <p:ext uri="{BB962C8B-B14F-4D97-AF65-F5344CB8AC3E}">
        <p14:creationId xmlns:p14="http://schemas.microsoft.com/office/powerpoint/2010/main" val="32056178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276615" y="2562292"/>
            <a:ext cx="8612774" cy="3450696"/>
          </a:xfrm>
        </p:spPr>
        <p:txBody>
          <a:bodyPr>
            <a:noAutofit/>
          </a:bodyPr>
          <a:lstStyle/>
          <a:p>
            <a:pPr marL="0" indent="0">
              <a:buNone/>
            </a:pPr>
            <a:r>
              <a:rPr lang="es-ES" sz="3600" dirty="0"/>
              <a:t>Una iglesia </a:t>
            </a:r>
            <a:r>
              <a:rPr lang="es-ES" sz="3600" dirty="0" smtClean="0"/>
              <a:t>“gloriosa”</a:t>
            </a:r>
          </a:p>
          <a:p>
            <a:pPr marL="457200" indent="-457200">
              <a:buAutoNum type="alphaLcPeriod"/>
            </a:pPr>
            <a:r>
              <a:rPr lang="es-ES" sz="3600" dirty="0" smtClean="0"/>
              <a:t>Santificada </a:t>
            </a:r>
            <a:r>
              <a:rPr lang="es-ES" sz="3600" dirty="0"/>
              <a:t>y limpiada "por la palabra"</a:t>
            </a:r>
            <a:r>
              <a:rPr lang="es-ES" sz="3600" dirty="0" smtClean="0"/>
              <a:t>.</a:t>
            </a:r>
          </a:p>
          <a:p>
            <a:pPr marL="457200" indent="-457200">
              <a:buAutoNum type="alphaLcPeriod"/>
            </a:pPr>
            <a:r>
              <a:rPr lang="es-ES" sz="3600" dirty="0" smtClean="0"/>
              <a:t>"</a:t>
            </a:r>
            <a:r>
              <a:rPr lang="es-ES" sz="3600" dirty="0"/>
              <a:t>No teniendo </a:t>
            </a:r>
            <a:r>
              <a:rPr lang="es-ES" sz="3600" dirty="0" smtClean="0"/>
              <a:t>mancha”. </a:t>
            </a:r>
          </a:p>
          <a:p>
            <a:pPr marL="457200" indent="-457200">
              <a:buAutoNum type="alphaLcPeriod"/>
            </a:pPr>
            <a:r>
              <a:rPr lang="es-ES" sz="3600" dirty="0" smtClean="0"/>
              <a:t>"</a:t>
            </a:r>
            <a:r>
              <a:rPr lang="es-ES" sz="3600" dirty="0"/>
              <a:t>Ni </a:t>
            </a:r>
            <a:r>
              <a:rPr lang="es-ES" sz="3600" dirty="0" smtClean="0"/>
              <a:t>arruga”. </a:t>
            </a:r>
          </a:p>
          <a:p>
            <a:pPr marL="457200" indent="-457200">
              <a:buAutoNum type="alphaLcPeriod"/>
            </a:pPr>
            <a:r>
              <a:rPr lang="es-ES" sz="3600" dirty="0" smtClean="0"/>
              <a:t>"Santa”. </a:t>
            </a:r>
            <a:endParaRPr lang="es-ES" sz="3600" dirty="0"/>
          </a:p>
          <a:p>
            <a:pPr marL="457200" indent="-457200">
              <a:buAutoNum type="alphaLcPeriod"/>
            </a:pPr>
            <a:r>
              <a:rPr lang="es-ES" sz="3600" dirty="0" smtClean="0"/>
              <a:t>"Inmaculada”. </a:t>
            </a:r>
            <a:endParaRPr lang="es-ES" sz="3600" dirty="0"/>
          </a:p>
        </p:txBody>
      </p:sp>
      <p:sp>
        <p:nvSpPr>
          <p:cNvPr id="3" name="Título 2"/>
          <p:cNvSpPr>
            <a:spLocks noGrp="1"/>
          </p:cNvSpPr>
          <p:nvPr>
            <p:ph type="title"/>
          </p:nvPr>
        </p:nvSpPr>
        <p:spPr/>
        <p:txBody>
          <a:bodyPr/>
          <a:lstStyle/>
          <a:p>
            <a:endParaRPr lang="es-ES"/>
          </a:p>
        </p:txBody>
      </p:sp>
    </p:spTree>
    <p:extLst>
      <p:ext uri="{BB962C8B-B14F-4D97-AF65-F5344CB8AC3E}">
        <p14:creationId xmlns:p14="http://schemas.microsoft.com/office/powerpoint/2010/main" val="40157756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314335" y="2398816"/>
            <a:ext cx="8600201" cy="4290995"/>
          </a:xfrm>
        </p:spPr>
        <p:txBody>
          <a:bodyPr>
            <a:noAutofit/>
          </a:bodyPr>
          <a:lstStyle/>
          <a:p>
            <a:pPr marL="0" indent="0">
              <a:buNone/>
            </a:pPr>
            <a:r>
              <a:rPr lang="es-ES" dirty="0"/>
              <a:t>5. En el ultimo libro de la Biblia, </a:t>
            </a:r>
            <a:r>
              <a:rPr lang="es-ES" dirty="0" smtClean="0"/>
              <a:t>Jesús envía </a:t>
            </a:r>
            <a:r>
              <a:rPr lang="es-ES" dirty="0"/>
              <a:t>mensajes personales siete que no solo a la iglesia de aquel lugar sino también a la iglesia en los diferentes periodos de la era cristiana</a:t>
            </a:r>
            <a:r>
              <a:rPr lang="es-ES" dirty="0" smtClean="0"/>
              <a:t>.</a:t>
            </a:r>
          </a:p>
          <a:p>
            <a:pPr marL="0" indent="0">
              <a:buNone/>
            </a:pPr>
            <a:r>
              <a:rPr lang="es-ES" dirty="0" smtClean="0"/>
              <a:t> </a:t>
            </a:r>
            <a:r>
              <a:rPr lang="es-ES" dirty="0"/>
              <a:t>1). La iglesia de </a:t>
            </a:r>
            <a:r>
              <a:rPr lang="es-ES" dirty="0" smtClean="0"/>
              <a:t>Éfeso -</a:t>
            </a:r>
            <a:r>
              <a:rPr lang="es-ES" dirty="0"/>
              <a:t>primer siglo de la era cristiana</a:t>
            </a:r>
            <a:r>
              <a:rPr lang="es-ES" dirty="0" smtClean="0"/>
              <a:t>. Ap. 2: 1. </a:t>
            </a:r>
          </a:p>
          <a:p>
            <a:pPr marL="0" indent="0">
              <a:buNone/>
            </a:pPr>
            <a:r>
              <a:rPr lang="es-ES" dirty="0" smtClean="0"/>
              <a:t>2</a:t>
            </a:r>
            <a:r>
              <a:rPr lang="es-ES" dirty="0"/>
              <a:t>). La iglesia de </a:t>
            </a:r>
            <a:r>
              <a:rPr lang="es-ES" dirty="0" smtClean="0"/>
              <a:t>Esmirna -</a:t>
            </a:r>
            <a:r>
              <a:rPr lang="es-ES" dirty="0"/>
              <a:t>100 DC 323 DC</a:t>
            </a:r>
            <a:r>
              <a:rPr lang="es-ES" dirty="0" smtClean="0"/>
              <a:t>. Ap. 2: 8. </a:t>
            </a:r>
          </a:p>
          <a:p>
            <a:pPr marL="0" indent="0">
              <a:buNone/>
            </a:pPr>
            <a:r>
              <a:rPr lang="es-ES" dirty="0" smtClean="0"/>
              <a:t>3</a:t>
            </a:r>
            <a:r>
              <a:rPr lang="es-ES" dirty="0"/>
              <a:t>). </a:t>
            </a:r>
            <a:r>
              <a:rPr lang="es-ES" dirty="0" smtClean="0"/>
              <a:t>La </a:t>
            </a:r>
            <a:r>
              <a:rPr lang="es-ES" dirty="0"/>
              <a:t>iglesia de </a:t>
            </a:r>
            <a:r>
              <a:rPr lang="es-ES" dirty="0" err="1" smtClean="0"/>
              <a:t>Pérgamo</a:t>
            </a:r>
            <a:r>
              <a:rPr lang="es-ES" dirty="0" smtClean="0"/>
              <a:t> -</a:t>
            </a:r>
            <a:r>
              <a:rPr lang="es-ES" dirty="0"/>
              <a:t>323 DC 538 DC. </a:t>
            </a:r>
            <a:r>
              <a:rPr lang="es-ES" dirty="0" smtClean="0"/>
              <a:t>Ap. 2: 12.</a:t>
            </a:r>
          </a:p>
          <a:p>
            <a:pPr marL="0" indent="0">
              <a:buNone/>
            </a:pPr>
            <a:r>
              <a:rPr lang="es-ES" dirty="0" smtClean="0"/>
              <a:t>4</a:t>
            </a:r>
            <a:r>
              <a:rPr lang="es-ES" dirty="0"/>
              <a:t>). La iglesia de </a:t>
            </a:r>
            <a:r>
              <a:rPr lang="es-ES" dirty="0" err="1" smtClean="0"/>
              <a:t>Tiatira</a:t>
            </a:r>
            <a:r>
              <a:rPr lang="es-ES" dirty="0" smtClean="0"/>
              <a:t> -</a:t>
            </a:r>
            <a:r>
              <a:rPr lang="es-ES" dirty="0"/>
              <a:t>538 DC hasta la Reforma</a:t>
            </a:r>
            <a:r>
              <a:rPr lang="es-ES" dirty="0" smtClean="0"/>
              <a:t>. Ap. 2: 18. </a:t>
            </a:r>
          </a:p>
          <a:p>
            <a:pPr marL="0" indent="0">
              <a:buNone/>
            </a:pPr>
            <a:r>
              <a:rPr lang="es-ES" dirty="0" smtClean="0"/>
              <a:t>5</a:t>
            </a:r>
            <a:r>
              <a:rPr lang="es-ES" dirty="0"/>
              <a:t>). La iglesia de </a:t>
            </a:r>
            <a:r>
              <a:rPr lang="es-ES" dirty="0" err="1" smtClean="0"/>
              <a:t>Sardis</a:t>
            </a:r>
            <a:r>
              <a:rPr lang="es-ES" dirty="0" smtClean="0"/>
              <a:t> -</a:t>
            </a:r>
            <a:r>
              <a:rPr lang="es-ES" dirty="0"/>
              <a:t>desde la Reforma hasta 1798. </a:t>
            </a:r>
            <a:r>
              <a:rPr lang="es-ES" dirty="0" smtClean="0"/>
              <a:t>Ap. 3: 1.</a:t>
            </a:r>
          </a:p>
          <a:p>
            <a:pPr marL="0" indent="0">
              <a:buNone/>
            </a:pPr>
            <a:r>
              <a:rPr lang="es-ES" dirty="0" smtClean="0"/>
              <a:t>6</a:t>
            </a:r>
            <a:r>
              <a:rPr lang="es-ES" dirty="0"/>
              <a:t>). La iglesia de </a:t>
            </a:r>
            <a:r>
              <a:rPr lang="es-ES" dirty="0" smtClean="0"/>
              <a:t>Filadelfia -</a:t>
            </a:r>
            <a:r>
              <a:rPr lang="es-ES" dirty="0"/>
              <a:t>1798 1844</a:t>
            </a:r>
            <a:r>
              <a:rPr lang="es-ES" dirty="0" smtClean="0"/>
              <a:t>. Ap. 3: 7.</a:t>
            </a:r>
          </a:p>
          <a:p>
            <a:pPr marL="0" indent="0">
              <a:buNone/>
            </a:pPr>
            <a:r>
              <a:rPr lang="es-ES" dirty="0" smtClean="0"/>
              <a:t> </a:t>
            </a:r>
            <a:r>
              <a:rPr lang="es-ES" dirty="0"/>
              <a:t>7). La iglesia de </a:t>
            </a:r>
            <a:r>
              <a:rPr lang="es-ES" dirty="0" err="1" smtClean="0"/>
              <a:t>Laodicea</a:t>
            </a:r>
            <a:r>
              <a:rPr lang="es-ES" dirty="0" smtClean="0"/>
              <a:t> -</a:t>
            </a:r>
            <a:r>
              <a:rPr lang="es-ES" dirty="0"/>
              <a:t>1844 hasta el fin. </a:t>
            </a:r>
            <a:r>
              <a:rPr lang="es-ES" dirty="0" smtClean="0"/>
              <a:t>Ap. 3: 14.</a:t>
            </a:r>
            <a:endParaRPr lang="es-ES" dirty="0"/>
          </a:p>
        </p:txBody>
      </p:sp>
    </p:spTree>
    <p:extLst>
      <p:ext uri="{BB962C8B-B14F-4D97-AF65-F5344CB8AC3E}">
        <p14:creationId xmlns:p14="http://schemas.microsoft.com/office/powerpoint/2010/main" val="1185688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endParaRPr lang="es-ES"/>
          </a:p>
        </p:txBody>
      </p:sp>
      <p:sp>
        <p:nvSpPr>
          <p:cNvPr id="4" name="Marcador de contenido 1"/>
          <p:cNvSpPr>
            <a:spLocks noGrp="1"/>
          </p:cNvSpPr>
          <p:nvPr>
            <p:ph idx="1"/>
          </p:nvPr>
        </p:nvSpPr>
        <p:spPr>
          <a:xfrm>
            <a:off x="457200" y="2483556"/>
            <a:ext cx="8229599" cy="4374443"/>
          </a:xfrm>
        </p:spPr>
        <p:txBody>
          <a:bodyPr>
            <a:normAutofit lnSpcReduction="10000"/>
          </a:bodyPr>
          <a:lstStyle/>
          <a:p>
            <a:pPr marL="0" indent="0">
              <a:buNone/>
            </a:pPr>
            <a:r>
              <a:rPr lang="es-ES" sz="3900" dirty="0" smtClean="0"/>
              <a:t>Todo ha sucedido como él lo predijo. Él no ha dejado abandonada a su iglesia, sino que ha señalado en las declaraciones proféticas lo que ocurriría, y se ha producido aquello que su Espíritu inspiró a los profetas a predecir.</a:t>
            </a:r>
          </a:p>
          <a:p>
            <a:pPr marL="0" indent="0">
              <a:buNone/>
            </a:pPr>
            <a:r>
              <a:rPr lang="es-ES" sz="3200" dirty="0" smtClean="0"/>
              <a:t> </a:t>
            </a:r>
            <a:r>
              <a:rPr lang="es-ES" sz="1800" dirty="0" smtClean="0"/>
              <a:t>Los Hechos de los Apóstoles, </a:t>
            </a:r>
            <a:r>
              <a:rPr lang="es-ES" sz="1800" dirty="0" err="1" smtClean="0"/>
              <a:t>pags</a:t>
            </a:r>
            <a:r>
              <a:rPr lang="es-ES" sz="1800" dirty="0" smtClean="0"/>
              <a:t>. 10, 11.</a:t>
            </a:r>
            <a:endParaRPr lang="es-ES" sz="1800" dirty="0"/>
          </a:p>
        </p:txBody>
      </p:sp>
    </p:spTree>
    <p:extLst>
      <p:ext uri="{BB962C8B-B14F-4D97-AF65-F5344CB8AC3E}">
        <p14:creationId xmlns:p14="http://schemas.microsoft.com/office/powerpoint/2010/main" val="3932313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endParaRPr lang="es-ES"/>
          </a:p>
        </p:txBody>
      </p:sp>
      <p:sp>
        <p:nvSpPr>
          <p:cNvPr id="4" name="Marcador de contenido 1"/>
          <p:cNvSpPr>
            <a:spLocks noGrp="1"/>
          </p:cNvSpPr>
          <p:nvPr>
            <p:ph idx="1"/>
          </p:nvPr>
        </p:nvSpPr>
        <p:spPr>
          <a:xfrm>
            <a:off x="457200" y="2483556"/>
            <a:ext cx="8229599" cy="4374443"/>
          </a:xfrm>
        </p:spPr>
        <p:txBody>
          <a:bodyPr>
            <a:normAutofit/>
          </a:bodyPr>
          <a:lstStyle/>
          <a:p>
            <a:pPr marL="0" indent="0">
              <a:buNone/>
            </a:pPr>
            <a:r>
              <a:rPr lang="es-ES" sz="3900" dirty="0" smtClean="0"/>
              <a:t>Todos sus propósitos se cumplirán. Su ley está ligada a su trono y ningún poder del maligno puede destruirla. La verdad está inspirada y guardada por Dios; y triunfará contra toda oposición.</a:t>
            </a:r>
          </a:p>
          <a:p>
            <a:pPr marL="0" indent="0">
              <a:buNone/>
            </a:pPr>
            <a:r>
              <a:rPr lang="es-ES" sz="3200" dirty="0" smtClean="0"/>
              <a:t> </a:t>
            </a:r>
            <a:r>
              <a:rPr lang="es-ES" sz="1800" dirty="0" smtClean="0"/>
              <a:t>Los Hechos de los Apóstoles, </a:t>
            </a:r>
            <a:r>
              <a:rPr lang="es-ES" sz="1800" dirty="0" err="1" smtClean="0"/>
              <a:t>pags</a:t>
            </a:r>
            <a:r>
              <a:rPr lang="es-ES" sz="1800" dirty="0" smtClean="0"/>
              <a:t>. 10, 11.</a:t>
            </a:r>
            <a:endParaRPr lang="es-ES" sz="1800" dirty="0"/>
          </a:p>
        </p:txBody>
      </p:sp>
    </p:spTree>
    <p:extLst>
      <p:ext uri="{BB962C8B-B14F-4D97-AF65-F5344CB8AC3E}">
        <p14:creationId xmlns:p14="http://schemas.microsoft.com/office/powerpoint/2010/main" val="1560751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1"/>
          <p:cNvSpPr>
            <a:spLocks noGrp="1"/>
          </p:cNvSpPr>
          <p:nvPr>
            <p:ph idx="1"/>
          </p:nvPr>
        </p:nvSpPr>
        <p:spPr>
          <a:xfrm>
            <a:off x="457200" y="2370668"/>
            <a:ext cx="8229599" cy="4374443"/>
          </a:xfrm>
        </p:spPr>
        <p:txBody>
          <a:bodyPr>
            <a:normAutofit lnSpcReduction="10000"/>
          </a:bodyPr>
          <a:lstStyle/>
          <a:p>
            <a:pPr marL="0" indent="0">
              <a:buNone/>
            </a:pPr>
            <a:r>
              <a:rPr lang="es-ES" sz="3900" dirty="0" smtClean="0"/>
              <a:t>Durante los siglos de tinieblas espirituales, la iglesia de Dios ha sido como una ciudad asentada sobre un monte. De siglo en siglo, a través de las generaciones sucesivas, las doctrinas puras del cielo se han desarrollado dentro de ella.</a:t>
            </a:r>
          </a:p>
          <a:p>
            <a:pPr marL="0" indent="0">
              <a:buNone/>
            </a:pPr>
            <a:r>
              <a:rPr lang="es-ES" sz="3200" dirty="0" smtClean="0"/>
              <a:t> </a:t>
            </a:r>
            <a:r>
              <a:rPr lang="es-ES" sz="1800" dirty="0" smtClean="0"/>
              <a:t>Los Hechos de los Apóstoles, </a:t>
            </a:r>
            <a:r>
              <a:rPr lang="es-ES" sz="1800" dirty="0" err="1" smtClean="0"/>
              <a:t>pags</a:t>
            </a:r>
            <a:r>
              <a:rPr lang="es-ES" sz="1800" dirty="0" smtClean="0"/>
              <a:t>. 10, 11.</a:t>
            </a:r>
            <a:endParaRPr lang="es-ES" sz="1800" dirty="0"/>
          </a:p>
        </p:txBody>
      </p:sp>
    </p:spTree>
    <p:extLst>
      <p:ext uri="{BB962C8B-B14F-4D97-AF65-F5344CB8AC3E}">
        <p14:creationId xmlns:p14="http://schemas.microsoft.com/office/powerpoint/2010/main" val="2836101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1"/>
          <p:cNvSpPr>
            <a:spLocks noGrp="1"/>
          </p:cNvSpPr>
          <p:nvPr>
            <p:ph idx="1"/>
          </p:nvPr>
        </p:nvSpPr>
        <p:spPr>
          <a:xfrm>
            <a:off x="457200" y="2369132"/>
            <a:ext cx="8229599" cy="4374443"/>
          </a:xfrm>
        </p:spPr>
        <p:txBody>
          <a:bodyPr>
            <a:normAutofit lnSpcReduction="10000"/>
          </a:bodyPr>
          <a:lstStyle/>
          <a:p>
            <a:pPr marL="0" indent="0">
              <a:buNone/>
            </a:pPr>
            <a:r>
              <a:rPr lang="es-ES" sz="3900" dirty="0" smtClean="0"/>
              <a:t>Por débil e imperfecta que parezca, la iglesia es el objeto al cual Dios dedica en un sentido especial su suprema consideración. Es el escenario de su gracia en el cual se deleita en revelar su poder para transformar los corazones.</a:t>
            </a:r>
          </a:p>
          <a:p>
            <a:pPr marL="0" indent="0">
              <a:buNone/>
            </a:pPr>
            <a:r>
              <a:rPr lang="es-ES" sz="3200" dirty="0" smtClean="0"/>
              <a:t> </a:t>
            </a:r>
            <a:r>
              <a:rPr lang="es-ES" sz="1800" dirty="0" smtClean="0"/>
              <a:t>Los Hechos de los Apóstoles, </a:t>
            </a:r>
            <a:r>
              <a:rPr lang="es-ES" sz="1800" dirty="0" err="1" smtClean="0"/>
              <a:t>pags</a:t>
            </a:r>
            <a:r>
              <a:rPr lang="es-ES" sz="1800" dirty="0" smtClean="0"/>
              <a:t>. 10, 11.</a:t>
            </a:r>
            <a:endParaRPr lang="es-ES" sz="1800" dirty="0"/>
          </a:p>
        </p:txBody>
      </p:sp>
    </p:spTree>
    <p:extLst>
      <p:ext uri="{BB962C8B-B14F-4D97-AF65-F5344CB8AC3E}">
        <p14:creationId xmlns:p14="http://schemas.microsoft.com/office/powerpoint/2010/main" val="538070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endParaRPr lang="es-ES"/>
          </a:p>
        </p:txBody>
      </p:sp>
      <p:sp>
        <p:nvSpPr>
          <p:cNvPr id="4" name="Marcador de contenido 1"/>
          <p:cNvSpPr>
            <a:spLocks noGrp="1"/>
          </p:cNvSpPr>
          <p:nvPr>
            <p:ph idx="1"/>
          </p:nvPr>
        </p:nvSpPr>
        <p:spPr>
          <a:xfrm>
            <a:off x="457200" y="2370669"/>
            <a:ext cx="8229599" cy="3146776"/>
          </a:xfrm>
        </p:spPr>
        <p:txBody>
          <a:bodyPr>
            <a:noAutofit/>
          </a:bodyPr>
          <a:lstStyle/>
          <a:p>
            <a:pPr marL="0" indent="0">
              <a:buNone/>
            </a:pPr>
            <a:r>
              <a:rPr lang="es-ES" sz="4800" dirty="0" smtClean="0"/>
              <a:t>La iglesia de Dios es el palacio de la vida santa, lleno de variados dones, y dotado del Espíritu Santo.</a:t>
            </a:r>
          </a:p>
          <a:p>
            <a:pPr marL="0" indent="0">
              <a:buNone/>
            </a:pPr>
            <a:r>
              <a:rPr lang="es-ES" sz="4400" dirty="0" smtClean="0"/>
              <a:t> </a:t>
            </a:r>
            <a:r>
              <a:rPr lang="es-ES" sz="2800" dirty="0" smtClean="0"/>
              <a:t>Los Hechos de los Apóstoles, </a:t>
            </a:r>
            <a:r>
              <a:rPr lang="es-ES" sz="2800" dirty="0" err="1" smtClean="0"/>
              <a:t>pags</a:t>
            </a:r>
            <a:r>
              <a:rPr lang="es-ES" sz="2800" dirty="0" smtClean="0"/>
              <a:t>. 10, 11.</a:t>
            </a:r>
            <a:endParaRPr lang="es-ES" sz="2800" dirty="0"/>
          </a:p>
        </p:txBody>
      </p:sp>
    </p:spTree>
    <p:extLst>
      <p:ext uri="{BB962C8B-B14F-4D97-AF65-F5344CB8AC3E}">
        <p14:creationId xmlns:p14="http://schemas.microsoft.com/office/powerpoint/2010/main" val="10931445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457200" y="338328"/>
            <a:ext cx="8229600" cy="1252728"/>
          </a:xfrm>
        </p:spPr>
        <p:txBody>
          <a:bodyPr>
            <a:noAutofit/>
          </a:bodyPr>
          <a:lstStyle/>
          <a:p>
            <a:r>
              <a:rPr lang="es-ES" dirty="0" smtClean="0"/>
              <a:t>La iglesia del Nuevo Testamento</a:t>
            </a:r>
            <a:endParaRPr lang="es-ES" dirty="0"/>
          </a:p>
        </p:txBody>
      </p:sp>
      <p:sp>
        <p:nvSpPr>
          <p:cNvPr id="5" name="Marcador de contenido 2"/>
          <p:cNvSpPr>
            <a:spLocks noGrp="1"/>
          </p:cNvSpPr>
          <p:nvPr>
            <p:ph idx="1"/>
          </p:nvPr>
        </p:nvSpPr>
        <p:spPr>
          <a:xfrm>
            <a:off x="457200" y="2675467"/>
            <a:ext cx="8362243" cy="3450696"/>
          </a:xfrm>
        </p:spPr>
        <p:txBody>
          <a:bodyPr>
            <a:normAutofit fontScale="85000" lnSpcReduction="10000"/>
          </a:bodyPr>
          <a:lstStyle/>
          <a:p>
            <a:pPr marL="0" indent="0">
              <a:buNone/>
            </a:pPr>
            <a:r>
              <a:rPr lang="es-ES" sz="6000" dirty="0" smtClean="0"/>
              <a:t>1. Los Evangelios se refieren dos veces a la iglesia mencionándola con este nombre. Mateo 16: 18; 18:17</a:t>
            </a:r>
          </a:p>
          <a:p>
            <a:endParaRPr lang="es-ES" sz="6000" dirty="0"/>
          </a:p>
          <a:p>
            <a:pPr marL="0" indent="0">
              <a:buNone/>
            </a:pPr>
            <a:endParaRPr lang="es-ES" sz="6000" dirty="0"/>
          </a:p>
        </p:txBody>
      </p:sp>
    </p:spTree>
    <p:extLst>
      <p:ext uri="{BB962C8B-B14F-4D97-AF65-F5344CB8AC3E}">
        <p14:creationId xmlns:p14="http://schemas.microsoft.com/office/powerpoint/2010/main" val="2058442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rma de onda">
  <a:themeElements>
    <a:clrScheme name="Cartoné">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Forma de onda">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orma de onda">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Forma de onda.thmx</Template>
  <TotalTime>4484</TotalTime>
  <Words>1920</Words>
  <Application>Microsoft Macintosh PowerPoint</Application>
  <PresentationFormat>Presentación en pantalla (4:3)</PresentationFormat>
  <Paragraphs>99</Paragraphs>
  <Slides>38</Slides>
  <Notes>0</Notes>
  <HiddenSlides>0</HiddenSlides>
  <MMClips>0</MMClips>
  <ScaleCrop>false</ScaleCrop>
  <HeadingPairs>
    <vt:vector size="4" baseType="variant">
      <vt:variant>
        <vt:lpstr>Tema</vt:lpstr>
      </vt:variant>
      <vt:variant>
        <vt:i4>1</vt:i4>
      </vt:variant>
      <vt:variant>
        <vt:lpstr>Títulos de diapositiva</vt:lpstr>
      </vt:variant>
      <vt:variant>
        <vt:i4>38</vt:i4>
      </vt:variant>
    </vt:vector>
  </HeadingPairs>
  <TitlesOfParts>
    <vt:vector size="39" baseType="lpstr">
      <vt:lpstr>Forma de onda</vt:lpstr>
      <vt:lpstr>La iglesia en el nuevo testamento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La iglesia del Nuevo Testamento</vt:lpstr>
      <vt:lpstr>La iglesia del Nuevo Testamento</vt:lpstr>
      <vt:lpstr>La iglesia del Nuevo Testamento</vt:lpstr>
      <vt:lpstr>La iglesia del Nuevo Testamento</vt:lpstr>
      <vt:lpstr>Presentación de PowerPoint</vt:lpstr>
      <vt:lpstr>Presentación de PowerPoint</vt:lpstr>
      <vt:lpstr>Presentación de PowerPoint</vt:lpstr>
      <vt:lpstr>Presentación de PowerPoint</vt:lpstr>
      <vt:lpstr>Presentación de PowerPoint</vt:lpstr>
      <vt:lpstr>El fundamento de la iglesia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Los oficiales de la iglesia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NIVARDO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Nivardo López</dc:creator>
  <cp:lastModifiedBy>Nivardo López</cp:lastModifiedBy>
  <cp:revision>82</cp:revision>
  <dcterms:created xsi:type="dcterms:W3CDTF">2017-05-31T23:08:38Z</dcterms:created>
  <dcterms:modified xsi:type="dcterms:W3CDTF">2017-07-23T11:05:05Z</dcterms:modified>
</cp:coreProperties>
</file>